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1655" r:id="rId2"/>
    <p:sldId id="261" r:id="rId3"/>
    <p:sldId id="1702" r:id="rId4"/>
    <p:sldId id="1712" r:id="rId5"/>
    <p:sldId id="1708" r:id="rId6"/>
    <p:sldId id="1713" r:id="rId7"/>
    <p:sldId id="1714" r:id="rId8"/>
    <p:sldId id="1715" r:id="rId9"/>
    <p:sldId id="1716" r:id="rId10"/>
    <p:sldId id="1720" r:id="rId11"/>
    <p:sldId id="1717" r:id="rId12"/>
    <p:sldId id="1718" r:id="rId13"/>
    <p:sldId id="1721" r:id="rId14"/>
    <p:sldId id="1722" r:id="rId15"/>
    <p:sldId id="1709" r:id="rId16"/>
    <p:sldId id="1725" r:id="rId17"/>
    <p:sldId id="1726" r:id="rId18"/>
    <p:sldId id="1730" r:id="rId19"/>
    <p:sldId id="1734" r:id="rId20"/>
    <p:sldId id="1731" r:id="rId21"/>
    <p:sldId id="1733" r:id="rId22"/>
    <p:sldId id="1732" r:id="rId23"/>
    <p:sldId id="1727" r:id="rId24"/>
    <p:sldId id="1747" r:id="rId25"/>
    <p:sldId id="1748" r:id="rId26"/>
    <p:sldId id="1749" r:id="rId27"/>
    <p:sldId id="1751" r:id="rId28"/>
    <p:sldId id="1752" r:id="rId29"/>
    <p:sldId id="1753" r:id="rId30"/>
    <p:sldId id="1723" r:id="rId31"/>
    <p:sldId id="1754" r:id="rId32"/>
    <p:sldId id="1755" r:id="rId33"/>
    <p:sldId id="1724" r:id="rId34"/>
    <p:sldId id="1741" r:id="rId35"/>
    <p:sldId id="1742" r:id="rId36"/>
    <p:sldId id="1756" r:id="rId37"/>
    <p:sldId id="1757" r:id="rId38"/>
    <p:sldId id="1758" r:id="rId39"/>
    <p:sldId id="1759" r:id="rId40"/>
    <p:sldId id="1760" r:id="rId41"/>
    <p:sldId id="1660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récapitulative" id="{0ED0AA25-06D0-403C-B8D5-7925B3198D2F}">
          <p14:sldIdLst/>
        </p14:section>
        <p14:section name="Section 1" id="{37F37023-E076-4EF9-B63D-8893E698E507}">
          <p14:sldIdLst>
            <p14:sldId id="1655"/>
            <p14:sldId id="261"/>
            <p14:sldId id="1702"/>
            <p14:sldId id="1712"/>
            <p14:sldId id="1708"/>
            <p14:sldId id="1713"/>
            <p14:sldId id="1714"/>
            <p14:sldId id="1715"/>
            <p14:sldId id="1716"/>
            <p14:sldId id="1720"/>
            <p14:sldId id="1717"/>
            <p14:sldId id="1718"/>
            <p14:sldId id="1721"/>
            <p14:sldId id="1722"/>
            <p14:sldId id="1709"/>
            <p14:sldId id="1725"/>
            <p14:sldId id="1726"/>
            <p14:sldId id="1730"/>
            <p14:sldId id="1734"/>
            <p14:sldId id="1731"/>
            <p14:sldId id="1733"/>
            <p14:sldId id="1732"/>
            <p14:sldId id="1727"/>
            <p14:sldId id="1747"/>
            <p14:sldId id="1748"/>
            <p14:sldId id="1749"/>
            <p14:sldId id="1751"/>
            <p14:sldId id="1752"/>
            <p14:sldId id="1753"/>
            <p14:sldId id="1723"/>
            <p14:sldId id="1754"/>
            <p14:sldId id="1755"/>
            <p14:sldId id="1724"/>
            <p14:sldId id="1741"/>
            <p14:sldId id="1742"/>
            <p14:sldId id="1756"/>
            <p14:sldId id="1757"/>
            <p14:sldId id="1758"/>
            <p14:sldId id="1759"/>
            <p14:sldId id="1760"/>
            <p14:sldId id="16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B8D"/>
    <a:srgbClr val="F00004"/>
    <a:srgbClr val="320201"/>
    <a:srgbClr val="FFFFFF"/>
    <a:srgbClr val="900B5E"/>
    <a:srgbClr val="DC2A3A"/>
    <a:srgbClr val="FFAF2B"/>
    <a:srgbClr val="26585B"/>
    <a:srgbClr val="26B0C4"/>
    <a:srgbClr val="096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6357" autoAdjust="0"/>
  </p:normalViewPr>
  <p:slideViewPr>
    <p:cSldViewPr snapToGrid="0">
      <p:cViewPr varScale="1">
        <p:scale>
          <a:sx n="108" d="100"/>
          <a:sy n="108" d="100"/>
        </p:scale>
        <p:origin x="15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383E250-A022-4308-A6B3-941E5A84BF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55E94E6-FCB9-47C5-8C2A-F70D3B8D80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5D601-A8DA-481F-BF17-E1EFAA7B4485}" type="datetimeFigureOut">
              <a:rPr lang="fr-FR" smtClean="0"/>
              <a:t>02/08/2021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F3C1728-831C-4E83-892B-1CF11069BD5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2EBE669-BB61-4839-A860-CEBE6859A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B9988-4FFE-4E83-89B2-1DC030A0A12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28326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79C1C-2B6E-4AE4-A2D1-5054958F8EF5}" type="datetimeFigureOut">
              <a:rPr lang="fr-FR" noProof="0" smtClean="0"/>
              <a:t>02/08/2021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EE9DA8-070E-4B32-8D90-E4D868D86A33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4074352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EE9DA8-070E-4B32-8D90-E4D868D86A33}" type="slidenum">
              <a:rPr lang="fr-FR" noProof="0" smtClean="0"/>
              <a:t>1</a:t>
            </a:fld>
            <a:endParaRPr lang="fr-FR" noProof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94C0BB-AEFE-456F-BD96-5835DD6E36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1820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750D28D-4233-4205-93A5-4428FB5530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72418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602EC09-AEF0-48EB-BF2A-677496AD05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6090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CF011D9-46BC-4B58-9041-56C1A74F5D6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1767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CABEF821-DC3D-4F8D-8A80-529D5CD949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82872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C8ACDE3-85FD-4520-9541-33B56A6AA1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28682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BE64E6A-D211-4D76-8AF7-5BA3B41696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72821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A9C50D2-ED0A-46E4-8DB9-2ED52E1A5C9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70937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6BC52C9-AAC7-4C63-B619-7DE9F440BA3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29443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EB8F799-A93D-4B11-A29E-5FD88756AF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46153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11BED45-A8CB-4174-8AC0-63C522F0F88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75494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E8B7796-D5F6-4F22-9B2C-4D4821E02C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10263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F350C66-AD6A-47DD-9BE5-D57BCD59DC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21594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4A35166-9D27-4202-888A-53D062002C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00595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F7E0E0A-3702-4A45-9077-B4684B6857E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32963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8E43D20-5A84-4F34-9D54-0E09DF3C1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93120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FF14498-3837-45E6-86CB-74F0992CE0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462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10715DE-B23F-4459-B2B7-DD6061A26B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10113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AEC8F99-A61B-4D9F-A265-9DE14501617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01421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DC3BA2DB-9A00-44D7-92DD-117A783BA6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15141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89C2A73-662C-4AF5-849E-C0ACB84E31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17172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1FF65E9-AD0C-4171-A959-32E1387FB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7707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C730788-9464-489E-8E3D-D7962802ACD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9541319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55BD4F2-B3D9-4825-9B1C-62ADC03758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528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F34B113-BCCD-4642-8378-C6369E3D3D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25717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5F4F5DF-58B4-49A9-B6F4-F76062F6E6E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70409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F980F8D-3A63-429F-BEE1-EFCDAB9FAD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06159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60319F2-B5A7-4D16-A25C-9521802A9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80983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0E8F832-6583-4F4A-8E3C-F2B009819E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249849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B5F8C75-25A5-4B6C-91A6-3B10B05187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107875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1404CC1-5340-4BF3-A94E-54CD146B6F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84978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6CBB043-CF00-4DE6-B5E4-17136EABCF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54678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E8B7796-D5F6-4F22-9B2C-4D4821E02C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106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96D752E9-40F5-4269-B77B-2034560C37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41536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4805A0A-DAE7-4542-91DB-0E249499A3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18809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91E1DB3-ACC3-47EE-9591-C8041471D1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5943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015BC36-69B4-4217-8DAC-E3ED8AFCA3A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70303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F60C687F-1DAF-41C0-B0AF-A7986E3711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133460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1ADEFFC-4AE6-4D83-961F-8EEF829823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8943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85C658-1F42-4E71-B315-6D5D9F814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BB2A73-7E16-45C7-BEF6-8502BCD1F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B3C230-8801-44C4-945B-F9559C8CC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DD12DA-F5C8-45DA-AACC-220F4BE6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9CDBA-5598-414A-9260-244C436E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34345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AA2546-EFAC-4811-BA41-A442466C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9874212-0576-49C1-988F-CE8947D4F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9C1353-145D-4D76-8D75-1BC508C95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1E848F-36FB-4F0A-9D9B-591A7D4E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8E6C37-2B48-43E7-8C5A-6BE20A81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809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88A17D6-E082-47AD-AE0C-B9E92C526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DA38AB1-A619-4AA7-A733-406A773B91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E588AD-A28B-4DCF-9A5F-3446667EF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34DD1C-A21F-485B-B8FD-F304BB14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3CC60A-D995-4AE6-9E19-279B224AB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3389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FDC48B9-4D53-4593-B542-884C5BE57A38}"/>
              </a:ext>
            </a:extLst>
          </p:cNvPr>
          <p:cNvSpPr/>
          <p:nvPr userDrawn="1"/>
        </p:nvSpPr>
        <p:spPr>
          <a:xfrm>
            <a:off x="0" y="6560659"/>
            <a:ext cx="12192000" cy="305605"/>
          </a:xfrm>
          <a:prstGeom prst="rect">
            <a:avLst/>
          </a:prstGeom>
          <a:solidFill>
            <a:srgbClr val="013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4EEB135-56AA-4606-8341-6A95C1F8CB3B}"/>
              </a:ext>
            </a:extLst>
          </p:cNvPr>
          <p:cNvGrpSpPr/>
          <p:nvPr/>
        </p:nvGrpSpPr>
        <p:grpSpPr>
          <a:xfrm>
            <a:off x="0" y="0"/>
            <a:ext cx="12192000" cy="972000"/>
            <a:chOff x="0" y="-56876"/>
            <a:chExt cx="12192000" cy="972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73BE48-0001-4745-90DF-6DB9C20C196F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solidFill>
              <a:srgbClr val="0136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Google Shape;90;p13">
              <a:extLst>
                <a:ext uri="{FF2B5EF4-FFF2-40B4-BE49-F238E27FC236}">
                  <a16:creationId xmlns:a16="http://schemas.microsoft.com/office/drawing/2014/main" id="{8D33F7C9-65FE-43AB-8303-ABFF31E37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  <p:pic>
          <p:nvPicPr>
            <p:cNvPr id="15" name="Picture 2" descr="OpenClassrooms (@OpenClassrooms) | Twitter">
              <a:extLst>
                <a:ext uri="{FF2B5EF4-FFF2-40B4-BE49-F238E27FC236}">
                  <a16:creationId xmlns:a16="http://schemas.microsoft.com/office/drawing/2014/main" id="{FD5E3793-03FA-426E-A697-C79DEC3B1D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7200" y="-56876"/>
              <a:ext cx="972000" cy="9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C49ECCA1-9DC6-4B64-B7F9-DA555169D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60659"/>
            <a:ext cx="2743200" cy="30560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fr-FR" dirty="0"/>
              <a:t>Slide n° </a:t>
            </a:r>
            <a:fld id="{487AFC7C-9F4F-4499-A95B-096E3FE9943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4246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  <p15:guide id="3" pos="985">
          <p15:clr>
            <a:srgbClr val="FBAE40"/>
          </p15:clr>
        </p15:guide>
        <p15:guide id="4" pos="143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userDrawn="1">
  <p:cSld name="Титульный слайд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930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A45F3-B851-4D6D-B3BC-49FC24EEB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187FA2-E2C9-4295-83A4-BA527393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1B0EA7-8695-4ABD-B9AF-9062D155A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A3E3AC5-B955-4939-9F06-F0D17FBA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436489-9A7C-40AA-A886-CDD820CE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349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BA9A3A-66F8-4745-B8CD-129E5E8B9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272B705-2C6B-4B38-AC78-C81CD4400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1E7C1A-139F-4C3C-BF3E-36C5BEA3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6025195-C36E-49CB-A10A-C2C7C0ECD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6BC4DB-F050-4D5D-8A79-D0CC629C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2329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97227-1CAC-446E-9C85-AA3255A76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E6DC17-EFC0-4EED-944D-B1A872B771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3F5086E-834F-40E3-B54C-E056C6EF0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12C026-2EF4-4DA1-A391-10760A88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C58FEAA-9EE1-41CB-9BC3-F66DAE44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59CAA3-7A6C-4FC7-ABAB-543F7C2D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566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3F2F2E-4208-47BA-8587-0FEE8C96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94C8FE-9F33-4626-AF30-0EC7EE07A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01E6D8F-B3F3-447A-ACB7-F483BF329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F1AAF4-D1CA-4F42-B46D-AE0C6ABC3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D79D9B0-DA23-451B-A081-A03A796AC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B172628-7902-4A95-96C9-E24681209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81F55AC-85E1-4077-8EDC-ABFA79005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630F23B-BEB3-4F98-83E3-CBBFD4A04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2054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833E8-656D-45A7-B70A-6BFA04D49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5B6D85F-6217-4E26-81AF-91BD6ACB7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82307C-286A-4253-953D-DD054110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1A2DE78-3DFD-491F-8383-D5157059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921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D6FB1D4-F0C9-4CF0-9D65-03F6BBEAD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E7F8F96-F564-48D7-A634-943129EF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889A28-1FC8-48A1-A2DC-8939BB3BC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89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77BB3-2F9C-408A-905A-88AA2D3DA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B872F-2353-45E6-BCD6-914E306E9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CAEECAF-8B65-4FED-82D9-3D2DF21E9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AC76013-6C1C-4053-940F-27C3F1E5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D22531-B648-4CD6-8EF1-C02EBECD7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F1EB51-9A23-4616-BEE8-0BF06990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900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D00FE8-38F7-467F-9596-959C08C3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0A3658A-D86C-4923-BF6F-C7141B465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E4290A1-2841-4C15-8059-B7BF1C7BB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BCEEC5-D9CD-4CC0-A9E3-A0A8476A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133CB98-38DC-438E-8ECD-78F06AFCF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EE7F96-4AF3-45F2-BE32-08D46D8A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545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44A1D2D-C364-46E4-B6DB-D68E6ACED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1C3247-942A-4AA8-B24F-1AE92D50E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C08821-28E8-4CED-9C83-6B2E25F871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9E026-7B32-4BE8-9B70-669343F21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B3BA0F-9443-45B3-96B4-512A6513F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AFC7C-9F4F-4499-A95B-096E3FE9943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764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jp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jp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jfif"/><Relationship Id="rId5" Type="http://schemas.openxmlformats.org/officeDocument/2006/relationships/image" Target="../media/image63.jpg"/><Relationship Id="rId4" Type="http://schemas.openxmlformats.org/officeDocument/2006/relationships/image" Target="../media/image9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0DDD8E-E6CC-440F-A3E2-B00393C023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b="0" i="0" dirty="0">
              <a:solidFill>
                <a:srgbClr val="000000"/>
              </a:solidFill>
              <a:effectLst/>
              <a:latin typeface="Montserrat"/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C5FCBB38-B2AD-4DE6-9B55-5F1F5507DA48}"/>
              </a:ext>
            </a:extLst>
          </p:cNvPr>
          <p:cNvGrpSpPr/>
          <p:nvPr/>
        </p:nvGrpSpPr>
        <p:grpSpPr>
          <a:xfrm>
            <a:off x="2843976" y="1247750"/>
            <a:ext cx="5343051" cy="4362500"/>
            <a:chOff x="3914750" y="1260892"/>
            <a:chExt cx="4362500" cy="4362500"/>
          </a:xfrm>
        </p:grpSpPr>
        <p:sp>
          <p:nvSpPr>
            <p:cNvPr id="13" name="Rectangle: Rounded Corners 1">
              <a:extLst>
                <a:ext uri="{FF2B5EF4-FFF2-40B4-BE49-F238E27FC236}">
                  <a16:creationId xmlns:a16="http://schemas.microsoft.com/office/drawing/2014/main" id="{A89823E2-73B9-49C3-B1F8-160AFA3DA2CB}"/>
                </a:ext>
              </a:extLst>
            </p:cNvPr>
            <p:cNvSpPr/>
            <p:nvPr/>
          </p:nvSpPr>
          <p:spPr>
            <a:xfrm>
              <a:off x="3914750" y="1260892"/>
              <a:ext cx="4362500" cy="4362500"/>
            </a:xfrm>
            <a:prstGeom prst="roundRect">
              <a:avLst>
                <a:gd name="adj" fmla="val 6979"/>
              </a:avLst>
            </a:prstGeom>
            <a:solidFill>
              <a:srgbClr val="26585B"/>
            </a:solidFill>
            <a:ln w="152400">
              <a:noFill/>
            </a:ln>
            <a:effectLst>
              <a:outerShdw blurRad="596900" dist="419100" dir="2700000" algn="tl" rotWithShape="0">
                <a:schemeClr val="accent3">
                  <a:lumMod val="50000"/>
                  <a:alpha val="8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ABAD2B8-901A-4368-86D5-09E18CE173EE}"/>
                </a:ext>
              </a:extLst>
            </p:cNvPr>
            <p:cNvSpPr txBox="1"/>
            <p:nvPr/>
          </p:nvSpPr>
          <p:spPr>
            <a:xfrm>
              <a:off x="4631954" y="1907724"/>
              <a:ext cx="29280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SOUTENANCE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E67B52-4E07-46AF-9CE4-8714375B4B60}"/>
                </a:ext>
              </a:extLst>
            </p:cNvPr>
            <p:cNvSpPr txBox="1"/>
            <p:nvPr/>
          </p:nvSpPr>
          <p:spPr>
            <a:xfrm>
              <a:off x="4745826" y="2857552"/>
              <a:ext cx="27003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algn="ctr">
                <a:defRPr sz="4000">
                  <a:solidFill>
                    <a:srgbClr val="7451EB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Open Sans Extrabold" panose="020B0906030804020204" pitchFamily="34" charset="0"/>
                </a:defRPr>
              </a:lvl1pPr>
            </a:lstStyle>
            <a:p>
              <a:r>
                <a:rPr lang="fr-FR" b="1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PROJET</a:t>
              </a:r>
              <a:r>
                <a:rPr lang="en-US" b="1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n°3 :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3C29B8-03CF-4789-B751-7412709683A9}"/>
                </a:ext>
              </a:extLst>
            </p:cNvPr>
            <p:cNvSpPr txBox="1"/>
            <p:nvPr/>
          </p:nvSpPr>
          <p:spPr>
            <a:xfrm>
              <a:off x="3956928" y="3812257"/>
              <a:ext cx="4278172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280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    Concevoir une application </a:t>
              </a:r>
            </a:p>
            <a:p>
              <a:pPr algn="ctr"/>
              <a:r>
                <a:rPr lang="fr-FR" sz="280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au service </a:t>
              </a:r>
            </a:p>
            <a:p>
              <a:pPr algn="ctr"/>
              <a:r>
                <a:rPr lang="fr-FR" sz="2800" dirty="0">
                  <a:solidFill>
                    <a:schemeClr val="bg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de la santé publique</a:t>
              </a:r>
            </a:p>
          </p:txBody>
        </p:sp>
      </p:grpSp>
      <p:sp>
        <p:nvSpPr>
          <p:cNvPr id="8" name="Freeform 5">
            <a:extLst>
              <a:ext uri="{FF2B5EF4-FFF2-40B4-BE49-F238E27FC236}">
                <a16:creationId xmlns:a16="http://schemas.microsoft.com/office/drawing/2014/main" id="{B9CE4D75-54C4-4AA1-81B4-F995F0BB1130}"/>
              </a:ext>
            </a:extLst>
          </p:cNvPr>
          <p:cNvSpPr>
            <a:spLocks noEditPoints="1"/>
          </p:cNvSpPr>
          <p:nvPr/>
        </p:nvSpPr>
        <p:spPr bwMode="auto">
          <a:xfrm>
            <a:off x="9156876" y="2793582"/>
            <a:ext cx="1393029" cy="1270836"/>
          </a:xfrm>
          <a:custGeom>
            <a:avLst/>
            <a:gdLst>
              <a:gd name="T0" fmla="*/ 0 w 456"/>
              <a:gd name="T1" fmla="*/ 356 h 416"/>
              <a:gd name="T2" fmla="*/ 147 w 456"/>
              <a:gd name="T3" fmla="*/ 208 h 416"/>
              <a:gd name="T4" fmla="*/ 0 w 456"/>
              <a:gd name="T5" fmla="*/ 58 h 416"/>
              <a:gd name="T6" fmla="*/ 59 w 456"/>
              <a:gd name="T7" fmla="*/ 0 h 416"/>
              <a:gd name="T8" fmla="*/ 265 w 456"/>
              <a:gd name="T9" fmla="*/ 208 h 416"/>
              <a:gd name="T10" fmla="*/ 59 w 456"/>
              <a:gd name="T11" fmla="*/ 416 h 416"/>
              <a:gd name="T12" fmla="*/ 0 w 456"/>
              <a:gd name="T13" fmla="*/ 356 h 416"/>
              <a:gd name="T14" fmla="*/ 248 w 456"/>
              <a:gd name="T15" fmla="*/ 0 h 416"/>
              <a:gd name="T16" fmla="*/ 456 w 456"/>
              <a:gd name="T17" fmla="*/ 208 h 416"/>
              <a:gd name="T18" fmla="*/ 248 w 456"/>
              <a:gd name="T19" fmla="*/ 416 h 416"/>
              <a:gd name="T20" fmla="*/ 191 w 456"/>
              <a:gd name="T21" fmla="*/ 356 h 416"/>
              <a:gd name="T22" fmla="*/ 338 w 456"/>
              <a:gd name="T23" fmla="*/ 208 h 416"/>
              <a:gd name="T24" fmla="*/ 191 w 456"/>
              <a:gd name="T25" fmla="*/ 58 h 416"/>
              <a:gd name="T26" fmla="*/ 248 w 456"/>
              <a:gd name="T27" fmla="*/ 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56" h="416">
                <a:moveTo>
                  <a:pt x="0" y="356"/>
                </a:moveTo>
                <a:lnTo>
                  <a:pt x="147" y="208"/>
                </a:lnTo>
                <a:lnTo>
                  <a:pt x="0" y="58"/>
                </a:lnTo>
                <a:lnTo>
                  <a:pt x="59" y="0"/>
                </a:lnTo>
                <a:lnTo>
                  <a:pt x="265" y="208"/>
                </a:lnTo>
                <a:lnTo>
                  <a:pt x="59" y="416"/>
                </a:lnTo>
                <a:lnTo>
                  <a:pt x="0" y="356"/>
                </a:lnTo>
                <a:close/>
                <a:moveTo>
                  <a:pt x="248" y="0"/>
                </a:moveTo>
                <a:lnTo>
                  <a:pt x="456" y="208"/>
                </a:lnTo>
                <a:lnTo>
                  <a:pt x="248" y="416"/>
                </a:lnTo>
                <a:lnTo>
                  <a:pt x="191" y="356"/>
                </a:lnTo>
                <a:lnTo>
                  <a:pt x="338" y="208"/>
                </a:lnTo>
                <a:lnTo>
                  <a:pt x="191" y="58"/>
                </a:lnTo>
                <a:lnTo>
                  <a:pt x="248" y="0"/>
                </a:lnTo>
                <a:close/>
              </a:path>
            </a:pathLst>
          </a:custGeom>
          <a:solidFill>
            <a:srgbClr val="26585B"/>
          </a:solidFill>
          <a:ln w="152400">
            <a:noFill/>
          </a:ln>
          <a:effectLst>
            <a:outerShdw blurRad="596900" dist="419100" dir="2700000" algn="tl" rotWithShape="0">
              <a:schemeClr val="accent3">
                <a:lumMod val="50000"/>
                <a:alpha val="8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4" tIns="22857" rIns="45714" bIns="2285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62055707-2D9F-405A-92CE-0732EB62FE0E}"/>
              </a:ext>
            </a:extLst>
          </p:cNvPr>
          <p:cNvSpPr txBox="1"/>
          <p:nvPr/>
        </p:nvSpPr>
        <p:spPr>
          <a:xfrm>
            <a:off x="-26504" y="6151144"/>
            <a:ext cx="4278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585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Mohamed Sidina SID AHMED</a:t>
            </a:r>
          </a:p>
        </p:txBody>
      </p:sp>
      <p:sp>
        <p:nvSpPr>
          <p:cNvPr id="18" name="TextBox 2">
            <a:extLst>
              <a:ext uri="{FF2B5EF4-FFF2-40B4-BE49-F238E27FC236}">
                <a16:creationId xmlns:a16="http://schemas.microsoft.com/office/drawing/2014/main" id="{060ED488-D9D9-45BD-A383-A6B34134623C}"/>
              </a:ext>
            </a:extLst>
          </p:cNvPr>
          <p:cNvSpPr txBox="1"/>
          <p:nvPr/>
        </p:nvSpPr>
        <p:spPr>
          <a:xfrm>
            <a:off x="9389856" y="6151144"/>
            <a:ext cx="282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26585B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Date : le 31/07/2021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7C55A2-D3F0-40B8-992C-825B112E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5723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02 - NETTOYAGE EFFECTUÉ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2E3C18-E69D-4753-BB25-41E9893D7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5D5AB23-B6B0-44E3-B6A2-922D6B58E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8"/>
          <a:stretch/>
        </p:blipFill>
        <p:spPr>
          <a:xfrm>
            <a:off x="3210759" y="981948"/>
            <a:ext cx="5770482" cy="5871880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6723D36E-389A-44D4-B9ED-ED9D88294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Countries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3C3C5E78-5B86-4052-84BA-CF0A4FD5E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n°8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0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02 - NETTOYAGE EFFECTUÉ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2E3C18-E69D-4753-BB25-41E9893D7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90B11C-CC23-411B-9650-62F4F0040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538" y="981948"/>
            <a:ext cx="9686925" cy="2143125"/>
          </a:xfrm>
          <a:prstGeom prst="rect">
            <a:avLst/>
          </a:prstGeom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4D5DDB35-DADF-4854-BC6E-BCABF1EB9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Manf</a:t>
            </a:r>
            <a:r>
              <a:rPr lang="fr-FR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..places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EAB08E17-CF85-4B79-AFB3-EEB5B56B5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n°9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3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02 - NETTOYAGE EFFECTUÉ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2E3C18-E69D-4753-BB25-41E9893D7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1FEC394-3737-4469-A63E-0364C3AA0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3025" y="981948"/>
            <a:ext cx="9505950" cy="11620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1D183A-8F1F-4454-8ACC-83DCCFA0D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0146" y="2125068"/>
            <a:ext cx="7031708" cy="4640562"/>
          </a:xfrm>
          <a:prstGeom prst="rect">
            <a:avLst/>
          </a:prstGeom>
        </p:spPr>
      </p:pic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C7137453-BE92-45EA-BB06-C481FD1AD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Nutri-score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21B66766-C332-4D10-A34A-E3CD35795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n°10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58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02 - NETTOYAGE EFFECTUÉ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2E3C18-E69D-4753-BB25-41E9893D7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E2EA03F-8416-44F2-82A9-3C422A03A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703" y="981948"/>
            <a:ext cx="6496595" cy="5804404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640B409B-12AA-4496-BA20-CDF03CEE0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sz="3200" b="1" dirty="0" err="1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KNNImputer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DF6E0F93-4804-4694-8CE5-62D6086693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n°11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0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02 - NETTOYAGE EFFECTUÉ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2E3C18-E69D-4753-BB25-41E9893D7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A85E0A1B-7BF3-4126-9AA0-1F83285F5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Auto-clean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BF976BB-80B6-44D7-BB5A-A4EEBBCB3659}"/>
              </a:ext>
            </a:extLst>
          </p:cNvPr>
          <p:cNvGrpSpPr/>
          <p:nvPr/>
        </p:nvGrpSpPr>
        <p:grpSpPr>
          <a:xfrm>
            <a:off x="3290439" y="981948"/>
            <a:ext cx="5612400" cy="5732712"/>
            <a:chOff x="3290439" y="981948"/>
            <a:chExt cx="5612400" cy="573271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3F12A60-8B37-4121-9BE2-A8479B3BE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7633"/>
            <a:stretch/>
          </p:blipFill>
          <p:spPr>
            <a:xfrm>
              <a:off x="3290439" y="981948"/>
              <a:ext cx="5611123" cy="131444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1529E50D-B4B7-4FFD-9342-CE35A0347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90439" y="2237717"/>
              <a:ext cx="5612400" cy="4476943"/>
            </a:xfrm>
            <a:prstGeom prst="rect">
              <a:avLst/>
            </a:prstGeom>
          </p:spPr>
        </p:pic>
      </p:grp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AC9C3EC4-0F77-44B1-9DA3-F82B1B29C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n°12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67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850A84E1-85D5-4369-991F-4C07155E3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BC8B897-D9CF-4E6F-9ED6-E757FE767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981948"/>
            <a:ext cx="5638800" cy="12763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43A6472-C36C-4304-8645-A45AD1FCB5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02" y="2554097"/>
            <a:ext cx="10296148" cy="26560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E5FD94-FFE6-4B32-9E62-89B3437A31B1}"/>
              </a:ext>
            </a:extLst>
          </p:cNvPr>
          <p:cNvSpPr/>
          <p:nvPr/>
        </p:nvSpPr>
        <p:spPr>
          <a:xfrm>
            <a:off x="3548468" y="4793798"/>
            <a:ext cx="447675" cy="224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F86E46-DE70-449F-94B9-13141D26D47E}"/>
              </a:ext>
            </a:extLst>
          </p:cNvPr>
          <p:cNvSpPr/>
          <p:nvPr/>
        </p:nvSpPr>
        <p:spPr>
          <a:xfrm>
            <a:off x="4429530" y="4793798"/>
            <a:ext cx="447675" cy="224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E94D1E-E0FC-4C8D-B5F9-99FD389D128B}"/>
              </a:ext>
            </a:extLst>
          </p:cNvPr>
          <p:cNvSpPr/>
          <p:nvPr/>
        </p:nvSpPr>
        <p:spPr>
          <a:xfrm>
            <a:off x="6867122" y="4793798"/>
            <a:ext cx="447675" cy="224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1D3AAD-2C23-4DBC-A614-B8B2E2BAF880}"/>
              </a:ext>
            </a:extLst>
          </p:cNvPr>
          <p:cNvSpPr/>
          <p:nvPr/>
        </p:nvSpPr>
        <p:spPr>
          <a:xfrm>
            <a:off x="8477532" y="4793798"/>
            <a:ext cx="618843" cy="224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54BE2A-8B16-4166-99B6-A8A331546E76}"/>
              </a:ext>
            </a:extLst>
          </p:cNvPr>
          <p:cNvSpPr/>
          <p:nvPr/>
        </p:nvSpPr>
        <p:spPr>
          <a:xfrm>
            <a:off x="4429530" y="3727897"/>
            <a:ext cx="447675" cy="224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80E609-2B0A-4B05-8EEB-2AC9D3FB6F45}"/>
              </a:ext>
            </a:extLst>
          </p:cNvPr>
          <p:cNvSpPr/>
          <p:nvPr/>
        </p:nvSpPr>
        <p:spPr>
          <a:xfrm>
            <a:off x="6039940" y="4793798"/>
            <a:ext cx="447675" cy="224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4F91AA4-AB0B-44DD-B069-AFC741BB5A8C}"/>
              </a:ext>
            </a:extLst>
          </p:cNvPr>
          <p:cNvSpPr/>
          <p:nvPr/>
        </p:nvSpPr>
        <p:spPr>
          <a:xfrm>
            <a:off x="1307773" y="4793798"/>
            <a:ext cx="447675" cy="2241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2FFFDF-66B4-47FE-A525-BA6F3ECD984F}"/>
              </a:ext>
            </a:extLst>
          </p:cNvPr>
          <p:cNvSpPr/>
          <p:nvPr/>
        </p:nvSpPr>
        <p:spPr>
          <a:xfrm>
            <a:off x="2134955" y="4793798"/>
            <a:ext cx="447675" cy="22417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Google Shape;90;p13">
            <a:extLst>
              <a:ext uri="{FF2B5EF4-FFF2-40B4-BE49-F238E27FC236}">
                <a16:creationId xmlns:a16="http://schemas.microsoft.com/office/drawing/2014/main" id="{54018645-F061-4E3F-84E8-5598BBED8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Descriptive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Google Shape;90;p13">
            <a:extLst>
              <a:ext uri="{FF2B5EF4-FFF2-40B4-BE49-F238E27FC236}">
                <a16:creationId xmlns:a16="http://schemas.microsoft.com/office/drawing/2014/main" id="{ED1454DF-14DD-4365-A159-D1B05AC21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n°13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17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9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16B6B109-5FA0-4EA4-B548-2F39FC4B4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3" y="1074198"/>
            <a:ext cx="7305675" cy="5343525"/>
          </a:xfrm>
          <a:prstGeom prst="rect">
            <a:avLst/>
          </a:prstGeom>
        </p:spPr>
      </p:pic>
      <p:sp>
        <p:nvSpPr>
          <p:cNvPr id="27" name="Google Shape;90;p13">
            <a:extLst>
              <a:ext uri="{FF2B5EF4-FFF2-40B4-BE49-F238E27FC236}">
                <a16:creationId xmlns:a16="http://schemas.microsoft.com/office/drawing/2014/main" id="{F75A50E5-9C64-48D9-A201-4D03CB883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Google Shape;90;p13">
            <a:extLst>
              <a:ext uri="{FF2B5EF4-FFF2-40B4-BE49-F238E27FC236}">
                <a16:creationId xmlns:a16="http://schemas.microsoft.com/office/drawing/2014/main" id="{DEE0AD99-1709-4B29-AE54-EBEF0AB91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Descriptive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BFEF1E8C-6F96-4207-9A25-29280092B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n°14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3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1A397DE1-A0E9-4F98-A5E1-088784A34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652588"/>
            <a:ext cx="83058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4E9718AF-3918-4B4B-B707-ECE2D03374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75275F25-9FE5-40E5-B5C0-FC7736055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E72BB9A0-57C1-4EA6-93F6-2A2CAE9C8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n°15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01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3B7C9594-C494-48A5-B25A-701369C08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652588"/>
            <a:ext cx="83058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90E84ED8-2C9D-41E0-B015-41F6B1C86B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Google Shape;90;p13">
            <a:extLst>
              <a:ext uri="{FF2B5EF4-FFF2-40B4-BE49-F238E27FC236}">
                <a16:creationId xmlns:a16="http://schemas.microsoft.com/office/drawing/2014/main" id="{B6CA4CB1-5AEE-44D4-B2D9-AD39D0981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E63624AF-9C87-40D3-9F17-7D5B12F12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n°16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80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EE85B1B4-0398-43CB-BB6A-747F0DA6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652588"/>
            <a:ext cx="8305800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5A846261-3C5A-428D-BCC7-4BAB02DE60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21431D8B-61B6-48F1-A66C-FD64D9B83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D8D89A7C-1BF7-414D-AA3A-D7C1A70E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n°17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10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AutoShape 54"/>
          <p:cNvSpPr>
            <a:spLocks noChangeAspect="1" noChangeArrowheads="1" noTextEdit="1"/>
          </p:cNvSpPr>
          <p:nvPr/>
        </p:nvSpPr>
        <p:spPr bwMode="auto">
          <a:xfrm>
            <a:off x="2794000" y="127000"/>
            <a:ext cx="6604000" cy="660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8" name="Freeform 64"/>
          <p:cNvSpPr>
            <a:spLocks noEditPoints="1"/>
          </p:cNvSpPr>
          <p:nvPr/>
        </p:nvSpPr>
        <p:spPr bwMode="auto">
          <a:xfrm>
            <a:off x="2794000" y="127000"/>
            <a:ext cx="3770313" cy="3300413"/>
          </a:xfrm>
          <a:custGeom>
            <a:avLst/>
            <a:gdLst>
              <a:gd name="T0" fmla="*/ 2147483646 w 889"/>
              <a:gd name="T1" fmla="*/ 2147483646 h 778"/>
              <a:gd name="T2" fmla="*/ 2147483646 w 889"/>
              <a:gd name="T3" fmla="*/ 2147483646 h 778"/>
              <a:gd name="T4" fmla="*/ 2147483646 w 889"/>
              <a:gd name="T5" fmla="*/ 2147483646 h 778"/>
              <a:gd name="T6" fmla="*/ 2147483646 w 889"/>
              <a:gd name="T7" fmla="*/ 2147483646 h 778"/>
              <a:gd name="T8" fmla="*/ 2147483646 w 889"/>
              <a:gd name="T9" fmla="*/ 0 h 778"/>
              <a:gd name="T10" fmla="*/ 0 w 889"/>
              <a:gd name="T11" fmla="*/ 2147483646 h 778"/>
              <a:gd name="T12" fmla="*/ 0 w 889"/>
              <a:gd name="T13" fmla="*/ 2147483646 h 778"/>
              <a:gd name="T14" fmla="*/ 2147483646 w 889"/>
              <a:gd name="T15" fmla="*/ 0 h 778"/>
              <a:gd name="T16" fmla="*/ 2147483646 w 889"/>
              <a:gd name="T17" fmla="*/ 0 h 77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889" h="778">
                <a:moveTo>
                  <a:pt x="889" y="219"/>
                </a:moveTo>
                <a:cubicBezTo>
                  <a:pt x="888" y="221"/>
                  <a:pt x="888" y="221"/>
                  <a:pt x="888" y="221"/>
                </a:cubicBezTo>
                <a:cubicBezTo>
                  <a:pt x="888" y="221"/>
                  <a:pt x="888" y="221"/>
                  <a:pt x="888" y="221"/>
                </a:cubicBezTo>
                <a:cubicBezTo>
                  <a:pt x="889" y="219"/>
                  <a:pt x="889" y="219"/>
                  <a:pt x="889" y="219"/>
                </a:cubicBezTo>
                <a:moveTo>
                  <a:pt x="764" y="0"/>
                </a:moveTo>
                <a:cubicBezTo>
                  <a:pt x="342" y="7"/>
                  <a:pt x="0" y="354"/>
                  <a:pt x="0" y="778"/>
                </a:cubicBezTo>
                <a:cubicBezTo>
                  <a:pt x="0" y="778"/>
                  <a:pt x="0" y="778"/>
                  <a:pt x="0" y="778"/>
                </a:cubicBezTo>
                <a:cubicBezTo>
                  <a:pt x="0" y="354"/>
                  <a:pt x="342" y="7"/>
                  <a:pt x="764" y="0"/>
                </a:cubicBezTo>
                <a:cubicBezTo>
                  <a:pt x="764" y="0"/>
                  <a:pt x="764" y="0"/>
                  <a:pt x="764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8E12520-E917-414A-B595-596151D130FA}"/>
              </a:ext>
            </a:extLst>
          </p:cNvPr>
          <p:cNvGrpSpPr/>
          <p:nvPr/>
        </p:nvGrpSpPr>
        <p:grpSpPr>
          <a:xfrm>
            <a:off x="3014816" y="1371709"/>
            <a:ext cx="6352928" cy="5088331"/>
            <a:chOff x="2935011" y="924034"/>
            <a:chExt cx="6352928" cy="5088331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6DEFDDE-4BCA-449F-ACAB-416F624431D4}"/>
                </a:ext>
              </a:extLst>
            </p:cNvPr>
            <p:cNvGrpSpPr/>
            <p:nvPr/>
          </p:nvGrpSpPr>
          <p:grpSpPr>
            <a:xfrm>
              <a:off x="2935011" y="1168116"/>
              <a:ext cx="6352928" cy="4844249"/>
              <a:chOff x="2935011" y="452656"/>
              <a:chExt cx="6352928" cy="4844249"/>
            </a:xfrm>
          </p:grpSpPr>
          <p:pic>
            <p:nvPicPr>
              <p:cNvPr id="11266" name="Picture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52" t="4992" r="8087" b="23552"/>
              <a:stretch/>
            </p:blipFill>
            <p:spPr bwMode="auto">
              <a:xfrm>
                <a:off x="3124199" y="452656"/>
                <a:ext cx="5934075" cy="4662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69" name="TextBox 93"/>
              <p:cNvSpPr txBox="1">
                <a:spLocks noChangeArrowheads="1"/>
              </p:cNvSpPr>
              <p:nvPr/>
            </p:nvSpPr>
            <p:spPr bwMode="auto">
              <a:xfrm>
                <a:off x="4885926" y="584984"/>
                <a:ext cx="3496074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700"/>
                  <a:buFont typeface="Open Sans SemiBold"/>
                  <a:buNone/>
                </a:pPr>
                <a:r>
                  <a:rPr lang="fr-FR" b="1" dirty="0">
                    <a:solidFill>
                      <a:srgbClr val="FFFFFF"/>
                    </a:solidFill>
                    <a:latin typeface="Open Sans Semibold" panose="020B0706030804020204" pitchFamily="34" charset="0"/>
                  </a:rPr>
                  <a:t>IDÉE DE L’APPLICATION</a:t>
                </a:r>
                <a:endParaRPr lang="en-US" b="1" dirty="0">
                  <a:solidFill>
                    <a:srgbClr val="FFFFFF"/>
                  </a:solidFill>
                  <a:latin typeface="Open Sans Semibold" panose="020B0706030804020204" pitchFamily="34" charset="0"/>
                </a:endParaRPr>
              </a:p>
            </p:txBody>
          </p:sp>
          <p:sp>
            <p:nvSpPr>
              <p:cNvPr id="11279" name="Rectangle 75"/>
              <p:cNvSpPr>
                <a:spLocks noChangeArrowheads="1"/>
              </p:cNvSpPr>
              <p:nvPr/>
            </p:nvSpPr>
            <p:spPr bwMode="auto">
              <a:xfrm>
                <a:off x="3974306" y="692150"/>
                <a:ext cx="766763" cy="739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4800" b="1" dirty="0">
                    <a:solidFill>
                      <a:srgbClr val="FFFFFF"/>
                    </a:solidFill>
                    <a:latin typeface="Open Sans Semibold" panose="020B0706030804020204" pitchFamily="34" charset="0"/>
                  </a:rPr>
                  <a:t>01</a:t>
                </a:r>
                <a:endParaRPr lang="en-US" altLang="en-US" sz="1800" dirty="0"/>
              </a:p>
            </p:txBody>
          </p:sp>
          <p:sp>
            <p:nvSpPr>
              <p:cNvPr id="11280" name="Rectangle 76"/>
              <p:cNvSpPr>
                <a:spLocks noChangeArrowheads="1"/>
              </p:cNvSpPr>
              <p:nvPr/>
            </p:nvSpPr>
            <p:spPr bwMode="auto">
              <a:xfrm>
                <a:off x="3974306" y="1875630"/>
                <a:ext cx="766762" cy="738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4800" b="1" dirty="0">
                    <a:solidFill>
                      <a:srgbClr val="FFFFFF"/>
                    </a:solidFill>
                    <a:latin typeface="Open Sans Semibold" panose="020B0706030804020204" pitchFamily="34" charset="0"/>
                  </a:rPr>
                  <a:t>02</a:t>
                </a:r>
                <a:endParaRPr lang="en-US" altLang="en-US" sz="1800" dirty="0"/>
              </a:p>
            </p:txBody>
          </p:sp>
          <p:sp>
            <p:nvSpPr>
              <p:cNvPr id="11281" name="Rectangle 77"/>
              <p:cNvSpPr>
                <a:spLocks noChangeArrowheads="1"/>
              </p:cNvSpPr>
              <p:nvPr/>
            </p:nvSpPr>
            <p:spPr bwMode="auto">
              <a:xfrm>
                <a:off x="3974306" y="3001160"/>
                <a:ext cx="715962" cy="739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4800" b="1" dirty="0">
                    <a:solidFill>
                      <a:srgbClr val="FFFFFF"/>
                    </a:solidFill>
                    <a:latin typeface="Open Sans Semibold" panose="020B0706030804020204" pitchFamily="34" charset="0"/>
                  </a:rPr>
                  <a:t>03</a:t>
                </a:r>
                <a:endParaRPr lang="en-US" altLang="en-US" sz="1800" dirty="0"/>
              </a:p>
            </p:txBody>
          </p:sp>
          <p:sp>
            <p:nvSpPr>
              <p:cNvPr id="11282" name="Rectangle 78"/>
              <p:cNvSpPr>
                <a:spLocks noChangeArrowheads="1"/>
              </p:cNvSpPr>
              <p:nvPr/>
            </p:nvSpPr>
            <p:spPr bwMode="auto">
              <a:xfrm>
                <a:off x="3974306" y="4217988"/>
                <a:ext cx="806450" cy="738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4800" b="1" dirty="0">
                    <a:solidFill>
                      <a:srgbClr val="FFFFFF"/>
                    </a:solidFill>
                    <a:latin typeface="Open Sans Semibold" panose="020B0706030804020204" pitchFamily="34" charset="0"/>
                  </a:rPr>
                  <a:t>04</a:t>
                </a:r>
                <a:endParaRPr lang="en-US" altLang="en-US" sz="1800" dirty="0"/>
              </a:p>
            </p:txBody>
          </p:sp>
          <p:sp>
            <p:nvSpPr>
              <p:cNvPr id="25" name="TextBox 93">
                <a:extLst>
                  <a:ext uri="{FF2B5EF4-FFF2-40B4-BE49-F238E27FC236}">
                    <a16:creationId xmlns:a16="http://schemas.microsoft.com/office/drawing/2014/main" id="{76F80DCD-C2AB-40E5-BB60-A691B1D7FE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5926" y="1767671"/>
                <a:ext cx="3496074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rgbClr val="FFFFFF"/>
                  </a:buClr>
                  <a:buSzPts val="1700"/>
                  <a:buNone/>
                </a:pPr>
                <a:r>
                  <a:rPr lang="fr-FR" b="1" dirty="0">
                    <a:solidFill>
                      <a:srgbClr val="FFFFFF"/>
                    </a:solidFill>
                    <a:latin typeface="Open Sans Semibold" panose="020B0706030804020204" pitchFamily="34" charset="0"/>
                  </a:rPr>
                  <a:t>NETTOYAGE EFFECTUÉ</a:t>
                </a:r>
                <a:endParaRPr lang="en-US" b="1" dirty="0">
                  <a:solidFill>
                    <a:srgbClr val="FFFFFF"/>
                  </a:solidFill>
                  <a:latin typeface="Open Sans Semibold" panose="020B0706030804020204" pitchFamily="34" charset="0"/>
                </a:endParaRPr>
              </a:p>
            </p:txBody>
          </p:sp>
          <p:sp>
            <p:nvSpPr>
              <p:cNvPr id="26" name="TextBox 93">
                <a:extLst>
                  <a:ext uri="{FF2B5EF4-FFF2-40B4-BE49-F238E27FC236}">
                    <a16:creationId xmlns:a16="http://schemas.microsoft.com/office/drawing/2014/main" id="{95AFB904-F6E2-425B-9B06-784DC0A65A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5926" y="2893994"/>
                <a:ext cx="3496074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rgbClr val="FFFFFF"/>
                  </a:buClr>
                  <a:buSzPts val="1700"/>
                  <a:buNone/>
                </a:pPr>
                <a:r>
                  <a:rPr lang="fr-FR" b="1" dirty="0">
                    <a:solidFill>
                      <a:srgbClr val="FFFFFF"/>
                    </a:solidFill>
                    <a:latin typeface="Open Sans Semibold" panose="020B0706030804020204" pitchFamily="34" charset="0"/>
                  </a:rPr>
                  <a:t>ANALYSE EXPLORATOIRE</a:t>
                </a:r>
              </a:p>
            </p:txBody>
          </p:sp>
          <p:sp>
            <p:nvSpPr>
              <p:cNvPr id="27" name="TextBox 93">
                <a:extLst>
                  <a:ext uri="{FF2B5EF4-FFF2-40B4-BE49-F238E27FC236}">
                    <a16:creationId xmlns:a16="http://schemas.microsoft.com/office/drawing/2014/main" id="{FCAC71D1-0028-4CA2-BF31-CA68AC301A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85926" y="4020317"/>
                <a:ext cx="3496074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0"/>
                  </a:spcBef>
                  <a:buClr>
                    <a:srgbClr val="FFFFFF"/>
                  </a:buClr>
                  <a:buSzPts val="1700"/>
                  <a:buNone/>
                </a:pPr>
                <a:r>
                  <a:rPr lang="fr-FR" b="1" dirty="0">
                    <a:solidFill>
                      <a:srgbClr val="FFFFFF"/>
                    </a:solidFill>
                    <a:latin typeface="Open Sans Semibold" panose="020B0706030804020204" pitchFamily="34" charset="0"/>
                  </a:rPr>
                  <a:t>EDA vs APPLICATION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7EF3FA3-EA00-42F7-A3F5-51C0F4B6E579}"/>
                  </a:ext>
                </a:extLst>
              </p:cNvPr>
              <p:cNvSpPr/>
              <p:nvPr/>
            </p:nvSpPr>
            <p:spPr>
              <a:xfrm rot="2011757">
                <a:off x="2935011" y="4907056"/>
                <a:ext cx="862551" cy="389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3D1850-6B28-4B66-9A98-11C602ACA31C}"/>
                  </a:ext>
                </a:extLst>
              </p:cNvPr>
              <p:cNvSpPr/>
              <p:nvPr/>
            </p:nvSpPr>
            <p:spPr>
              <a:xfrm rot="19557540">
                <a:off x="8425388" y="4885882"/>
                <a:ext cx="862551" cy="389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98E4681-7515-4CEA-A2C0-AB6E1D727346}"/>
                </a:ext>
              </a:extLst>
            </p:cNvPr>
            <p:cNvSpPr/>
            <p:nvPr/>
          </p:nvSpPr>
          <p:spPr>
            <a:xfrm rot="2869061">
              <a:off x="8448310" y="1160385"/>
              <a:ext cx="862551" cy="389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CED994C-8424-452C-8985-C131BE1436BF}"/>
                </a:ext>
              </a:extLst>
            </p:cNvPr>
            <p:cNvSpPr/>
            <p:nvPr/>
          </p:nvSpPr>
          <p:spPr>
            <a:xfrm rot="18730939" flipV="1">
              <a:off x="2866757" y="1165429"/>
              <a:ext cx="862551" cy="3898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5" name="Google Shape;805;p33">
            <a:extLst>
              <a:ext uri="{FF2B5EF4-FFF2-40B4-BE49-F238E27FC236}">
                <a16:creationId xmlns:a16="http://schemas.microsoft.com/office/drawing/2014/main" id="{2525E828-7EAD-49AC-B0CF-E770CA3FBD16}"/>
              </a:ext>
            </a:extLst>
          </p:cNvPr>
          <p:cNvSpPr/>
          <p:nvPr/>
        </p:nvSpPr>
        <p:spPr>
          <a:xfrm>
            <a:off x="3811877" y="251115"/>
            <a:ext cx="4708518" cy="1109662"/>
          </a:xfrm>
          <a:prstGeom prst="snip2DiagRect">
            <a:avLst/>
          </a:prstGeom>
          <a:solidFill>
            <a:srgbClr val="26585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fr-FR" sz="2800" b="1" dirty="0">
                <a:solidFill>
                  <a:srgbClr val="FFFFFF"/>
                </a:solidFill>
                <a:latin typeface="Open Sans Semibold" panose="020B0706030804020204" pitchFamily="34" charset="0"/>
                <a:sym typeface="Montserrat"/>
              </a:rPr>
              <a:t>PLAN SOUTENANCE</a:t>
            </a:r>
            <a:endParaRPr sz="1800" b="0" i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ABB82B1-FF25-4D64-9500-C36A3E697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FF13888-A78E-4DC1-BEA3-9CEEF997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2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28680" name="Picture 8">
            <a:extLst>
              <a:ext uri="{FF2B5EF4-FFF2-40B4-BE49-F238E27FC236}">
                <a16:creationId xmlns:a16="http://schemas.microsoft.com/office/drawing/2014/main" id="{D3A39CF5-BAA7-4DC9-BA90-982BE6FDE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709738"/>
            <a:ext cx="80867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90;p13">
            <a:extLst>
              <a:ext uri="{FF2B5EF4-FFF2-40B4-BE49-F238E27FC236}">
                <a16:creationId xmlns:a16="http://schemas.microsoft.com/office/drawing/2014/main" id="{1E453831-AE7F-4AD3-A333-E9459E034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Google Shape;90;p13">
            <a:extLst>
              <a:ext uri="{FF2B5EF4-FFF2-40B4-BE49-F238E27FC236}">
                <a16:creationId xmlns:a16="http://schemas.microsoft.com/office/drawing/2014/main" id="{232473DF-9F2F-4B3A-A096-1C1CDDCEC8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3582D691-F3C6-4E7C-9F88-DFDD49830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n°18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72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92F6B6A0-3FFE-42AA-9981-E34225E8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709738"/>
            <a:ext cx="808672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1538F854-DE49-4F68-864E-617F6F735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1978386B-8FB2-483E-ABC8-2771D4DF8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EAE1CF38-5591-48C2-82CE-00B34D884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n°19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929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6675E8B-D5B2-433A-8A21-17A6AF2EEF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426"/>
          <a:stretch/>
        </p:blipFill>
        <p:spPr>
          <a:xfrm>
            <a:off x="3081338" y="876380"/>
            <a:ext cx="6029325" cy="3956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07EEAC6-66E8-4A13-A166-CD831EDF4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517" y="1333848"/>
            <a:ext cx="4710966" cy="5533163"/>
          </a:xfrm>
          <a:prstGeom prst="rect">
            <a:avLst/>
          </a:prstGeom>
        </p:spPr>
      </p:pic>
      <p:sp>
        <p:nvSpPr>
          <p:cNvPr id="14" name="Google Shape;90;p13">
            <a:extLst>
              <a:ext uri="{FF2B5EF4-FFF2-40B4-BE49-F238E27FC236}">
                <a16:creationId xmlns:a16="http://schemas.microsoft.com/office/drawing/2014/main" id="{A016D6AE-DCAC-4F9F-9740-CBEBE69CF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Google Shape;90;p13">
            <a:extLst>
              <a:ext uri="{FF2B5EF4-FFF2-40B4-BE49-F238E27FC236}">
                <a16:creationId xmlns:a16="http://schemas.microsoft.com/office/drawing/2014/main" id="{1B3D626A-ECFE-42CF-AC5F-D752181E9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Distribution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8F6BDE9E-DABF-458B-9719-43C8865AE5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n°20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22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50B12853-6841-4747-A57A-AD36E50C0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EC8A92A5-9C4A-4161-9799-5D4790A3E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 err="1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Outliers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868661D-EFF3-4BDD-8D50-FFD801151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1899421"/>
            <a:ext cx="7639050" cy="3956753"/>
          </a:xfrm>
          <a:prstGeom prst="rect">
            <a:avLst/>
          </a:prstGeom>
        </p:spPr>
      </p:pic>
      <p:sp>
        <p:nvSpPr>
          <p:cNvPr id="18" name="Google Shape;244;p16">
            <a:extLst>
              <a:ext uri="{FF2B5EF4-FFF2-40B4-BE49-F238E27FC236}">
                <a16:creationId xmlns:a16="http://schemas.microsoft.com/office/drawing/2014/main" id="{BBE72ACC-452F-4AE9-9917-0DB88107FE1E}"/>
              </a:ext>
            </a:extLst>
          </p:cNvPr>
          <p:cNvSpPr txBox="1"/>
          <p:nvPr/>
        </p:nvSpPr>
        <p:spPr>
          <a:xfrm>
            <a:off x="4016346" y="996933"/>
            <a:ext cx="4159308" cy="55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buClr>
                <a:srgbClr val="000000"/>
              </a:buClr>
              <a:buSzPts val="3600"/>
            </a:pPr>
            <a:r>
              <a:rPr lang="en-US" sz="4000" b="1" dirty="0"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Tukey Method</a:t>
            </a:r>
          </a:p>
        </p:txBody>
      </p:sp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8C4D87E8-080A-4719-8642-2591343C9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n°21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99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50B12853-6841-4747-A57A-AD36E50C0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EC8A92A5-9C4A-4161-9799-5D4790A3E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 err="1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Outliers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FB599F5D-E541-43CD-9E7B-E8FA66D24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1709738"/>
            <a:ext cx="75723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B57D089A-2F5E-4CD6-B21A-B37063330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n°22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194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50B12853-6841-4747-A57A-AD36E50C0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EC8A92A5-9C4A-4161-9799-5D4790A3E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 err="1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Outliers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4648ED33-3B24-4EBD-B66E-888ECC04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1709738"/>
            <a:ext cx="75723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6BD59AB3-3C5C-4414-A4C1-C191EBE1E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n°23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268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50B12853-6841-4747-A57A-AD36E50C0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EC8A92A5-9C4A-4161-9799-5D4790A3E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 err="1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Outliers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DE0C866B-83F2-4B98-804B-75EAB4E7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3" y="1709738"/>
            <a:ext cx="75723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4D4EAF7F-08E2-4BDB-8A6C-73923A273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n°24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687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50B12853-6841-4747-A57A-AD36E50C0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EC8A92A5-9C4A-4161-9799-5D4790A3E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 err="1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Outliers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DE45E5B-2ABE-4C8C-BA71-92B2281E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175" y="1907672"/>
            <a:ext cx="5581650" cy="1657350"/>
          </a:xfrm>
          <a:prstGeom prst="rect">
            <a:avLst/>
          </a:prstGeom>
        </p:spPr>
      </p:pic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4F1A9F1E-9685-4B34-9F7A-27A65088B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n°25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7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50B12853-6841-4747-A57A-AD36E50C0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EC8A92A5-9C4A-4161-9799-5D4790A3E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Bargraphs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C2B2B2F6-8E92-4957-9A67-0874B1FA7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1074198"/>
            <a:ext cx="64198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2FBA97B3-A23D-4FFB-B22B-B429B364D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n°26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8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338F5F-7236-4280-A59B-0BFE529C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50B12853-6841-4747-A57A-AD36E50C0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EC8A92A5-9C4A-4161-9799-5D4790A3E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Bargraphs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9156" name="Picture 4">
            <a:extLst>
              <a:ext uri="{FF2B5EF4-FFF2-40B4-BE49-F238E27FC236}">
                <a16:creationId xmlns:a16="http://schemas.microsoft.com/office/drawing/2014/main" id="{32936B90-D9E5-4073-BF77-AD84B665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675" y="1074198"/>
            <a:ext cx="672465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5293313A-283D-4E21-87CA-ED3035BE9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n°27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4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12192000" cy="870649"/>
          </a:xfrm>
          <a:prstGeom prst="rect">
            <a:avLst/>
          </a:prstGeom>
          <a:solidFill>
            <a:srgbClr val="FF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Google Shape;90;p13">
            <a:extLst>
              <a:ext uri="{FF2B5EF4-FFF2-40B4-BE49-F238E27FC236}">
                <a16:creationId xmlns:a16="http://schemas.microsoft.com/office/drawing/2014/main" id="{6F9C08AF-5417-491B-9B3A-331AD8194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3256" y="203549"/>
            <a:ext cx="588513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DAA3A"/>
              </a:buClr>
              <a:buSzPts val="2100"/>
            </a:pPr>
            <a:endParaRPr lang="en-US" sz="3200" dirty="0">
              <a:latin typeface="Montserrat" panose="02000505000000020004" pitchFamily="2" charset="77"/>
            </a:endParaRPr>
          </a:p>
        </p:txBody>
      </p: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01 - IDÉE DE L’APPLICATION</a:t>
            </a:r>
            <a:endParaRPr 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 SemiBold"/>
              <a:buNone/>
            </a:pPr>
            <a:endParaRPr lang="en-US" sz="3200" dirty="0">
              <a:latin typeface="Montserrat" panose="02000505000000020004" pitchFamily="2" charset="77"/>
            </a:endParaRPr>
          </a:p>
          <a:p>
            <a:pPr eaLnBrk="1" hangingPunct="1">
              <a:buClr>
                <a:srgbClr val="FDAA3A"/>
              </a:buClr>
              <a:buSzPts val="2100"/>
              <a:buFont typeface="Open Sans Semibold" panose="020B0706030804020204" pitchFamily="34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Montserrat" panose="02000505000000020004" pitchFamily="2" charset="77"/>
                <a:cs typeface="Open Sans Semibold" panose="020B0706030804020204" pitchFamily="34" charset="0"/>
                <a:sym typeface="Open Sans Semibold" panose="020B0706030804020204" pitchFamily="34" charset="0"/>
              </a:rPr>
              <a:t> 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8" name="Google Shape;237;p16">
            <a:extLst>
              <a:ext uri="{FF2B5EF4-FFF2-40B4-BE49-F238E27FC236}">
                <a16:creationId xmlns:a16="http://schemas.microsoft.com/office/drawing/2014/main" id="{3ABC5FAB-72D7-4CBB-9E13-00E614DAB865}"/>
              </a:ext>
            </a:extLst>
          </p:cNvPr>
          <p:cNvSpPr txBox="1"/>
          <p:nvPr/>
        </p:nvSpPr>
        <p:spPr>
          <a:xfrm>
            <a:off x="974989" y="1140154"/>
            <a:ext cx="8236880" cy="49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15240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Aider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les consommateurs à </a:t>
            </a: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changer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comportement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 faveur : </a:t>
            </a:r>
          </a:p>
        </p:txBody>
      </p:sp>
      <p:sp>
        <p:nvSpPr>
          <p:cNvPr id="33" name="Google Shape;237;p16">
            <a:extLst>
              <a:ext uri="{FF2B5EF4-FFF2-40B4-BE49-F238E27FC236}">
                <a16:creationId xmlns:a16="http://schemas.microsoft.com/office/drawing/2014/main" id="{BC76C112-4F95-4E74-81B5-173075874134}"/>
              </a:ext>
            </a:extLst>
          </p:cNvPr>
          <p:cNvSpPr txBox="1"/>
          <p:nvPr/>
        </p:nvSpPr>
        <p:spPr>
          <a:xfrm>
            <a:off x="2680401" y="4855904"/>
            <a:ext cx="4826057" cy="97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1524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Participer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activement  </a:t>
            </a: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développement de l'économie locale.</a:t>
            </a:r>
            <a:endParaRPr lang="fr-FR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Google Shape;90;p13">
            <a:extLst>
              <a:ext uri="{FF2B5EF4-FFF2-40B4-BE49-F238E27FC236}">
                <a16:creationId xmlns:a16="http://schemas.microsoft.com/office/drawing/2014/main" id="{A169C199-F8BB-442D-A258-7D35867B1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FFAF2B"/>
                  </a:solidFill>
                </a:ln>
                <a:solidFill>
                  <a:srgbClr val="FFAF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Concept</a:t>
            </a:r>
            <a:endParaRPr lang="en-US" altLang="en-US" sz="2200" dirty="0">
              <a:ln>
                <a:solidFill>
                  <a:srgbClr val="FFAF2B"/>
                </a:solidFill>
              </a:ln>
              <a:solidFill>
                <a:srgbClr val="FFAF2B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59942C-C146-41F1-902C-319AD7BC28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>
          <a:xfrm>
            <a:off x="367155" y="2006660"/>
            <a:ext cx="2095500" cy="20193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907BA8-5B11-4AE8-9564-1C737E4DB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622" y="2472375"/>
            <a:ext cx="2007894" cy="1087871"/>
          </a:xfrm>
          <a:prstGeom prst="rect">
            <a:avLst/>
          </a:prstGeom>
        </p:spPr>
      </p:pic>
      <p:sp>
        <p:nvSpPr>
          <p:cNvPr id="32" name="Google Shape;237;p16">
            <a:extLst>
              <a:ext uri="{FF2B5EF4-FFF2-40B4-BE49-F238E27FC236}">
                <a16:creationId xmlns:a16="http://schemas.microsoft.com/office/drawing/2014/main" id="{1E184D8D-8FFC-4605-B561-06A6D8795D02}"/>
              </a:ext>
            </a:extLst>
          </p:cNvPr>
          <p:cNvSpPr txBox="1"/>
          <p:nvPr/>
        </p:nvSpPr>
        <p:spPr>
          <a:xfrm>
            <a:off x="2680401" y="2790937"/>
            <a:ext cx="4826057" cy="45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800100" marR="152400" lvl="1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Une nutrition  plus saine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A7D87FD-FFF7-48D3-9047-796B5ABB1F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8" t="17939" b="9271"/>
          <a:stretch/>
        </p:blipFill>
        <p:spPr>
          <a:xfrm>
            <a:off x="9638389" y="4302034"/>
            <a:ext cx="2553609" cy="255596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9ED9F14-64D0-41AD-91C4-8EBCAB95BC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7" r="10043"/>
          <a:stretch/>
        </p:blipFill>
        <p:spPr>
          <a:xfrm rot="435483">
            <a:off x="7560952" y="4438595"/>
            <a:ext cx="2249234" cy="18078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530386B8-3722-48E4-BDC8-302A8BFA3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0667" l="8667" r="90667">
                        <a14:foregroundMark x1="9500" y1="36833" x2="8667" y2="61833"/>
                        <a14:foregroundMark x1="40000" y1="9667" x2="60000" y2="7167"/>
                        <a14:foregroundMark x1="60000" y1="7167" x2="61000" y2="7167"/>
                        <a14:foregroundMark x1="90833" y1="38333" x2="90833" y2="60000"/>
                        <a14:foregroundMark x1="57500" y1="90833" x2="40167" y2="90167"/>
                        <a14:foregroundMark x1="55833" y1="7167" x2="44333" y2="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72" y="5473318"/>
            <a:ext cx="568924" cy="56892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F0E9ADC-1AB2-4D8A-8639-33C877E332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32" y="4936016"/>
            <a:ext cx="491203" cy="4912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935BE48-C20E-4C44-AAC9-0FFD53EB9E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2" y="4506481"/>
            <a:ext cx="2675346" cy="1672091"/>
          </a:xfrm>
          <a:prstGeom prst="rect">
            <a:avLst/>
          </a:prstGeom>
        </p:spPr>
      </p:pic>
      <p:sp>
        <p:nvSpPr>
          <p:cNvPr id="21" name="Google Shape;90;p13">
            <a:extLst>
              <a:ext uri="{FF2B5EF4-FFF2-40B4-BE49-F238E27FC236}">
                <a16:creationId xmlns:a16="http://schemas.microsoft.com/office/drawing/2014/main" id="{4C308840-4348-4ACB-BD56-93DEE3EB5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FFAF2B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n°1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9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3" grpId="0"/>
      <p:bldP spid="14" grpId="0" animBg="1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F1D38141-808C-4683-AA9C-55D340653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Google Shape;90;p13">
            <a:extLst>
              <a:ext uri="{FF2B5EF4-FFF2-40B4-BE49-F238E27FC236}">
                <a16:creationId xmlns:a16="http://schemas.microsoft.com/office/drawing/2014/main" id="{060D6FD8-CC6F-4A42-9974-3B08B0A3B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Corrélations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641FB9F-8EAE-41CB-85E4-00A8527B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946848"/>
            <a:ext cx="5524500" cy="550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BF673F16-E07C-4267-B58A-1B7FBB17F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4DFBE3E-7FC3-4706-878B-02A4D7CC9E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91"/>
          <a:stretch/>
        </p:blipFill>
        <p:spPr>
          <a:xfrm>
            <a:off x="6448425" y="1608124"/>
            <a:ext cx="3914775" cy="2508750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DF40C2F7-8053-4095-A231-076CDD93A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n°28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32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F1D38141-808C-4683-AA9C-55D340653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Google Shape;90;p13">
            <a:extLst>
              <a:ext uri="{FF2B5EF4-FFF2-40B4-BE49-F238E27FC236}">
                <a16:creationId xmlns:a16="http://schemas.microsoft.com/office/drawing/2014/main" id="{060D6FD8-CC6F-4A42-9974-3B08B0A3B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Corrélations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F673F16-E07C-4267-B58A-1B7FBB17F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E1C87D2-3F9D-44B5-93C8-430B6E130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6848"/>
            <a:ext cx="7230442" cy="579596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C262E9-AF29-4AFE-B5CD-B3C244701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5737" y="946848"/>
            <a:ext cx="4162425" cy="2343150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C0B5C562-7683-471F-950A-CC548146B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n°29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7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F1D38141-808C-4683-AA9C-55D340653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Google Shape;90;p13">
            <a:extLst>
              <a:ext uri="{FF2B5EF4-FFF2-40B4-BE49-F238E27FC236}">
                <a16:creationId xmlns:a16="http://schemas.microsoft.com/office/drawing/2014/main" id="{060D6FD8-CC6F-4A42-9974-3B08B0A3B1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Contingence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BF673F16-E07C-4267-B58A-1B7FBB17F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032FA9-0489-4875-9C97-A78618F6E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632" y="946848"/>
            <a:ext cx="5566736" cy="5911152"/>
          </a:xfrm>
          <a:prstGeom prst="rect">
            <a:avLst/>
          </a:prstGeom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5CE55E50-9971-4724-92B6-A57E0A889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n°30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39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>
            <a:extLst>
              <a:ext uri="{FF2B5EF4-FFF2-40B4-BE49-F238E27FC236}">
                <a16:creationId xmlns:a16="http://schemas.microsoft.com/office/drawing/2014/main" id="{21689BC2-C9AC-4D24-BEFA-2C4236789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223963"/>
            <a:ext cx="813435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C7668936-68AC-4D44-B26D-174DF29F4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FEAC15A0-642B-462F-B722-D706852A2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ACP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2EEF232-9DC9-4925-BB27-A4F844759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sp>
        <p:nvSpPr>
          <p:cNvPr id="22" name="Rectangle: Rounded Corners 1">
            <a:extLst>
              <a:ext uri="{FF2B5EF4-FFF2-40B4-BE49-F238E27FC236}">
                <a16:creationId xmlns:a16="http://schemas.microsoft.com/office/drawing/2014/main" id="{804A2149-4DEC-4E9E-9049-BDE6D93D749D}"/>
              </a:ext>
            </a:extLst>
          </p:cNvPr>
          <p:cNvSpPr/>
          <p:nvPr/>
        </p:nvSpPr>
        <p:spPr>
          <a:xfrm>
            <a:off x="9467849" y="1482571"/>
            <a:ext cx="2614660" cy="3371778"/>
          </a:xfrm>
          <a:prstGeom prst="roundRect">
            <a:avLst/>
          </a:prstGeom>
          <a:solidFill>
            <a:srgbClr val="900B5E"/>
          </a:solidFill>
          <a:ln w="152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À partir de 8 composantes le % de la variance expliquée est de 98,5%</a:t>
            </a:r>
            <a:endParaRPr lang="en-US" sz="28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BDDB0804-D857-4109-8BFA-641E3E634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n°31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86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3304040-E82D-4B12-A6DC-BABC83EBE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DA0DEE51-BC3B-4311-AE01-BB20FF047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056" y="1000531"/>
            <a:ext cx="5771744" cy="577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7A040450-2900-472C-A262-C6F33BDD79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7EF8ACFD-6EAB-42C3-9FD0-54447DE94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ACP</a:t>
            </a:r>
          </a:p>
        </p:txBody>
      </p:sp>
      <p:sp>
        <p:nvSpPr>
          <p:cNvPr id="10" name="Rectangle: Rounded Corners 1">
            <a:extLst>
              <a:ext uri="{FF2B5EF4-FFF2-40B4-BE49-F238E27FC236}">
                <a16:creationId xmlns:a16="http://schemas.microsoft.com/office/drawing/2014/main" id="{9BCA9636-4434-4295-B2C7-F14A590A5B7D}"/>
              </a:ext>
            </a:extLst>
          </p:cNvPr>
          <p:cNvSpPr/>
          <p:nvPr/>
        </p:nvSpPr>
        <p:spPr>
          <a:xfrm>
            <a:off x="9467849" y="1482571"/>
            <a:ext cx="2614660" cy="3371778"/>
          </a:xfrm>
          <a:prstGeom prst="roundRect">
            <a:avLst/>
          </a:prstGeom>
          <a:solidFill>
            <a:srgbClr val="900B5E"/>
          </a:solidFill>
          <a:ln w="152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Les mêmes corrélations identifiées au chapitre analyse bivarié</a:t>
            </a:r>
            <a:endParaRPr lang="en-US" sz="28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BC6264E3-ABF8-475C-8F5F-250828DE1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n°32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76A55D2-A28E-4011-97DD-E2278FAEF35D}"/>
              </a:ext>
            </a:extLst>
          </p:cNvPr>
          <p:cNvSpPr/>
          <p:nvPr/>
        </p:nvSpPr>
        <p:spPr>
          <a:xfrm>
            <a:off x="5976544" y="2489410"/>
            <a:ext cx="1766929" cy="2040115"/>
          </a:xfrm>
          <a:prstGeom prst="ellipse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229AC75A-7C7A-4F62-BB16-B050B396EB8D}"/>
              </a:ext>
            </a:extLst>
          </p:cNvPr>
          <p:cNvSpPr/>
          <p:nvPr/>
        </p:nvSpPr>
        <p:spPr>
          <a:xfrm>
            <a:off x="5024476" y="2226888"/>
            <a:ext cx="1002796" cy="1152698"/>
          </a:xfrm>
          <a:prstGeom prst="ellipse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B3C0A65-FEE5-45C6-B5A6-CBC32CA32506}"/>
              </a:ext>
            </a:extLst>
          </p:cNvPr>
          <p:cNvSpPr/>
          <p:nvPr/>
        </p:nvSpPr>
        <p:spPr>
          <a:xfrm>
            <a:off x="5380608" y="4259414"/>
            <a:ext cx="1002796" cy="1152698"/>
          </a:xfrm>
          <a:prstGeom prst="ellipse">
            <a:avLst/>
          </a:prstGeom>
          <a:solidFill>
            <a:srgbClr val="FFC000">
              <a:alpha val="5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34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900B5E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03 - ANALYSE EXPLORATOIRE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EDF1E2-57EF-4B14-8847-F9B1FA544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982" y="4854349"/>
            <a:ext cx="2400018" cy="2003651"/>
          </a:xfrm>
          <a:prstGeom prst="rect">
            <a:avLst/>
          </a:prstGeom>
        </p:spPr>
      </p:pic>
      <p:pic>
        <p:nvPicPr>
          <p:cNvPr id="36866" name="Picture 2">
            <a:extLst>
              <a:ext uri="{FF2B5EF4-FFF2-40B4-BE49-F238E27FC236}">
                <a16:creationId xmlns:a16="http://schemas.microsoft.com/office/drawing/2014/main" id="{1F556272-1DF2-403A-8CFC-F0E32EB85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004" y="1209675"/>
            <a:ext cx="7826375" cy="544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C539EFEF-38D7-4620-A381-1C200DEEE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Multivarié</a:t>
            </a:r>
            <a:endParaRPr lang="en-US" altLang="en-US" sz="3200" b="1" dirty="0">
              <a:ln>
                <a:solidFill>
                  <a:srgbClr val="900B5E"/>
                </a:solidFill>
              </a:ln>
              <a:solidFill>
                <a:srgbClr val="900B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9DECDF32-5326-4235-9FF0-7148FDE12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900B5E"/>
                  </a:solidFill>
                </a:ln>
                <a:solidFill>
                  <a:srgbClr val="900B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ACP</a:t>
            </a:r>
          </a:p>
        </p:txBody>
      </p:sp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E4EA101F-19A7-426C-BD00-492FF4581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900B5E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n°33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946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085B8D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04 – EDA vs APPLICATION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05546FD1-AE28-487F-8A7B-DEF77B88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 n°1</a:t>
            </a:r>
            <a:endParaRPr lang="en-US" altLang="en-US" sz="3200" b="1" dirty="0">
              <a:ln>
                <a:solidFill>
                  <a:srgbClr val="085B8D"/>
                </a:solidFill>
              </a:ln>
              <a:solidFill>
                <a:srgbClr val="085B8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9FC05FEC-67F3-4DFC-9C3B-8C3DC6934E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1"/>
          <a:stretch/>
        </p:blipFill>
        <p:spPr bwMode="auto">
          <a:xfrm>
            <a:off x="2819400" y="1628775"/>
            <a:ext cx="6553200" cy="502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9A04B13-1B07-4A45-B64D-FEB2FD589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550"/>
            <a:ext cx="7105650" cy="3619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7F871FA-BCD6-413F-A4BC-9F1EB84C41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2" y="5695950"/>
            <a:ext cx="1859278" cy="1162049"/>
          </a:xfrm>
          <a:prstGeom prst="rect">
            <a:avLst/>
          </a:prstGeom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24D59B26-7602-4100-B8A0-0EA9D9709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n°34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57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085B8D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04 – EDA vs APPLICATION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05546FD1-AE28-487F-8A7B-DEF77B88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 n°2</a:t>
            </a:r>
            <a:endParaRPr lang="en-US" altLang="en-US" sz="3200" b="1" dirty="0">
              <a:ln>
                <a:solidFill>
                  <a:srgbClr val="085B8D"/>
                </a:solidFill>
              </a:ln>
              <a:solidFill>
                <a:srgbClr val="085B8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698354E-6528-476D-9183-59115D031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1550"/>
            <a:ext cx="7677150" cy="304800"/>
          </a:xfrm>
          <a:prstGeom prst="rect">
            <a:avLst/>
          </a:prstGeom>
        </p:spPr>
      </p:pic>
      <p:pic>
        <p:nvPicPr>
          <p:cNvPr id="54274" name="Picture 2">
            <a:extLst>
              <a:ext uri="{FF2B5EF4-FFF2-40B4-BE49-F238E27FC236}">
                <a16:creationId xmlns:a16="http://schemas.microsoft.com/office/drawing/2014/main" id="{FE0726AF-AD3E-4E74-824F-5EB0C2078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8" y="1476374"/>
            <a:ext cx="5381625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0B7E21B-C427-492A-ACE2-06531F087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2" y="5695950"/>
            <a:ext cx="1859278" cy="1162049"/>
          </a:xfrm>
          <a:prstGeom prst="rect">
            <a:avLst/>
          </a:prstGeom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D859CDAD-F415-4EF5-A9E2-A67DE2CA1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n°35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9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A5E1803-0F4F-4933-A523-249B21795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169" y="1399358"/>
            <a:ext cx="8729662" cy="448232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085B8D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04 – EDA vs APPLICATION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05546FD1-AE28-487F-8A7B-DEF77B88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 n°3</a:t>
            </a:r>
            <a:endParaRPr lang="en-US" altLang="en-US" sz="3200" b="1" dirty="0">
              <a:ln>
                <a:solidFill>
                  <a:srgbClr val="085B8D"/>
                </a:solidFill>
              </a:ln>
              <a:solidFill>
                <a:srgbClr val="085B8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2F853F-DB22-484D-9967-F49944DE6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550"/>
            <a:ext cx="7991475" cy="32385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30D5CBD-AA42-47E2-8783-A44446CD5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2" y="5695950"/>
            <a:ext cx="1859278" cy="1162049"/>
          </a:xfrm>
          <a:prstGeom prst="rect">
            <a:avLst/>
          </a:prstGeom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BA7C52C2-2A73-4E45-A681-B441EA3D0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n°36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69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085B8D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04 – EDA vs APPLICATION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05546FD1-AE28-487F-8A7B-DEF77B88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6375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 n°4</a:t>
            </a:r>
            <a:endParaRPr lang="en-US" altLang="en-US" sz="3200" b="1" dirty="0">
              <a:ln>
                <a:solidFill>
                  <a:srgbClr val="085B8D"/>
                </a:solidFill>
              </a:ln>
              <a:solidFill>
                <a:srgbClr val="085B8D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8813D0C-359E-4804-8A8B-F2FBFC548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722" y="5695950"/>
            <a:ext cx="1859278" cy="116204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67CC777-5D15-4B35-9173-87E7B8BA5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1550"/>
            <a:ext cx="8477250" cy="381000"/>
          </a:xfrm>
          <a:prstGeom prst="rect">
            <a:avLst/>
          </a:prstGeom>
        </p:spPr>
      </p:pic>
      <p:pic>
        <p:nvPicPr>
          <p:cNvPr id="56322" name="Picture 2">
            <a:extLst>
              <a:ext uri="{FF2B5EF4-FFF2-40B4-BE49-F238E27FC236}">
                <a16:creationId xmlns:a16="http://schemas.microsoft.com/office/drawing/2014/main" id="{89326E6F-36EB-4357-8E0F-92A1ECB9B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5" y="1533488"/>
            <a:ext cx="8477250" cy="503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A5470157-3D5B-43BE-9E12-5FEAF9873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n°37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7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76986E14-69B7-42E6-99F4-15C7971FC7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6" t="17939" b="9271"/>
          <a:stretch/>
        </p:blipFill>
        <p:spPr>
          <a:xfrm>
            <a:off x="9349117" y="4302034"/>
            <a:ext cx="2842881" cy="25559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12192000" cy="870649"/>
          </a:xfrm>
          <a:prstGeom prst="rect">
            <a:avLst/>
          </a:prstGeom>
          <a:solidFill>
            <a:srgbClr val="FFA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Google Shape;90;p13">
            <a:extLst>
              <a:ext uri="{FF2B5EF4-FFF2-40B4-BE49-F238E27FC236}">
                <a16:creationId xmlns:a16="http://schemas.microsoft.com/office/drawing/2014/main" id="{6F9C08AF-5417-491B-9B3A-331AD8194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3256" y="203549"/>
            <a:ext cx="588513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DAA3A"/>
              </a:buClr>
              <a:buSzPts val="2100"/>
            </a:pPr>
            <a:endParaRPr lang="en-US" sz="3200" dirty="0">
              <a:latin typeface="Montserrat" panose="02000505000000020004" pitchFamily="2" charset="77"/>
            </a:endParaRPr>
          </a:p>
        </p:txBody>
      </p: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01 - IDÉE DE L’APPLICATION</a:t>
            </a:r>
            <a:endParaRPr lang="en-US" sz="3200" b="1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 SemiBold"/>
              <a:buNone/>
            </a:pPr>
            <a:endParaRPr lang="en-US" sz="3200" dirty="0">
              <a:latin typeface="Montserrat" panose="02000505000000020004" pitchFamily="2" charset="77"/>
            </a:endParaRPr>
          </a:p>
          <a:p>
            <a:pPr eaLnBrk="1" hangingPunct="1">
              <a:buClr>
                <a:srgbClr val="FDAA3A"/>
              </a:buClr>
              <a:buSzPts val="2100"/>
              <a:buFont typeface="Open Sans Semibold" panose="020B0706030804020204" pitchFamily="34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Montserrat" panose="02000505000000020004" pitchFamily="2" charset="77"/>
                <a:cs typeface="Open Sans Semibold" panose="020B0706030804020204" pitchFamily="34" charset="0"/>
                <a:sym typeface="Open Sans Semibold" panose="020B0706030804020204" pitchFamily="34" charset="0"/>
              </a:rPr>
              <a:t> 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6ECF684E-373B-4989-BBB0-D7F7BD1A03F9}"/>
              </a:ext>
            </a:extLst>
          </p:cNvPr>
          <p:cNvGrpSpPr/>
          <p:nvPr/>
        </p:nvGrpSpPr>
        <p:grpSpPr>
          <a:xfrm>
            <a:off x="7032201" y="1418442"/>
            <a:ext cx="4633832" cy="4633832"/>
            <a:chOff x="7032201" y="1418442"/>
            <a:chExt cx="4633832" cy="463383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E248AE31-A120-4EBA-B358-C75E97FBC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2201" y="1418442"/>
              <a:ext cx="4633832" cy="463383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7C2BF5-2749-49DD-A8DB-EF0F7AEBFAE4}"/>
                </a:ext>
              </a:extLst>
            </p:cNvPr>
            <p:cNvSpPr/>
            <p:nvPr/>
          </p:nvSpPr>
          <p:spPr>
            <a:xfrm>
              <a:off x="8686415" y="2413902"/>
              <a:ext cx="1103898" cy="2281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FFB081CD-A10B-4CCE-9812-F1F1A83AAF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72" t="18165" r="23146" b="18433"/>
            <a:stretch/>
          </p:blipFill>
          <p:spPr>
            <a:xfrm>
              <a:off x="8816205" y="2400116"/>
              <a:ext cx="700632" cy="848018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83C79ED9-0F51-4952-9541-BDE2EB98CC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07" t="67527" r="3380" b="5470"/>
            <a:stretch/>
          </p:blipFill>
          <p:spPr>
            <a:xfrm>
              <a:off x="8706342" y="3429000"/>
              <a:ext cx="1083971" cy="502101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39ED9F14-64D0-41AD-91C4-8EBCAB95B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35483">
              <a:off x="8899006" y="4078396"/>
              <a:ext cx="762842" cy="502595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902E9236-29CC-4FD5-9986-3D4CADDDD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6667" b="90667" l="8667" r="90667">
                          <a14:foregroundMark x1="9500" y1="36833" x2="8667" y2="61833"/>
                          <a14:foregroundMark x1="40000" y1="9667" x2="60000" y2="7167"/>
                          <a14:foregroundMark x1="60000" y1="7167" x2="61000" y2="7167"/>
                          <a14:foregroundMark x1="90833" y1="38333" x2="90833" y2="60000"/>
                          <a14:foregroundMark x1="57500" y1="90833" x2="40167" y2="90167"/>
                          <a14:foregroundMark x1="55833" y1="7167" x2="44333" y2="6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1882" y="4302034"/>
              <a:ext cx="232346" cy="232346"/>
            </a:xfrm>
            <a:prstGeom prst="rect">
              <a:avLst/>
            </a:prstGeom>
          </p:spPr>
        </p:pic>
      </p:grpSp>
      <p:sp>
        <p:nvSpPr>
          <p:cNvPr id="32" name="Google Shape;237;p16">
            <a:extLst>
              <a:ext uri="{FF2B5EF4-FFF2-40B4-BE49-F238E27FC236}">
                <a16:creationId xmlns:a16="http://schemas.microsoft.com/office/drawing/2014/main" id="{1E184D8D-8FFC-4605-B561-06A6D8795D02}"/>
              </a:ext>
            </a:extLst>
          </p:cNvPr>
          <p:cNvSpPr txBox="1"/>
          <p:nvPr/>
        </p:nvSpPr>
        <p:spPr>
          <a:xfrm>
            <a:off x="102593" y="1140154"/>
            <a:ext cx="7905065" cy="4022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fr-FR" dirty="0"/>
          </a:p>
          <a:p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Etape 1 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Le consommateur </a:t>
            </a: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scanne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 code barre 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  </a:t>
            </a: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produit.</a:t>
            </a:r>
            <a:endParaRPr lang="fr-FR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fr-FR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Etape 2 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L'application retourne :</a:t>
            </a:r>
          </a:p>
          <a:p>
            <a:endParaRPr lang="fr-FR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1. L’image du produit.</a:t>
            </a:r>
          </a:p>
          <a:p>
            <a:endParaRPr lang="fr-FR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fr-FR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2. Le nutri-grade du produit.</a:t>
            </a:r>
          </a:p>
          <a:p>
            <a:endParaRPr lang="fr-FR" b="1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fr-FR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Le logo Made in France.</a:t>
            </a:r>
          </a:p>
          <a:p>
            <a:endParaRPr lang="fr-FR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Etape 3 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Si le produit est  </a:t>
            </a: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fabriqué à l'étranger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 L’application, propose des produits </a:t>
            </a: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Made in France 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avec un score </a:t>
            </a: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équivalent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ou </a:t>
            </a: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meilleur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.</a:t>
            </a:r>
            <a:endParaRPr lang="fr-FR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Google Shape;90;p13">
            <a:extLst>
              <a:ext uri="{FF2B5EF4-FFF2-40B4-BE49-F238E27FC236}">
                <a16:creationId xmlns:a16="http://schemas.microsoft.com/office/drawing/2014/main" id="{30C762BD-C751-47DC-9BFB-86708653F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altLang="en-US" sz="3200" b="1" dirty="0">
                <a:ln>
                  <a:solidFill>
                    <a:srgbClr val="FFAF2B"/>
                  </a:solidFill>
                </a:ln>
                <a:solidFill>
                  <a:srgbClr val="FFAF2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 ?</a:t>
            </a:r>
            <a:endParaRPr lang="en-US" altLang="en-US" sz="2200" dirty="0">
              <a:ln>
                <a:solidFill>
                  <a:srgbClr val="FFAF2B"/>
                </a:solidFill>
              </a:ln>
              <a:solidFill>
                <a:srgbClr val="FFAF2B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24" name="Google Shape;90;p13">
            <a:extLst>
              <a:ext uri="{FF2B5EF4-FFF2-40B4-BE49-F238E27FC236}">
                <a16:creationId xmlns:a16="http://schemas.microsoft.com/office/drawing/2014/main" id="{EF636A63-49C4-4DF4-98B8-E724CA4A7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FFAF2B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n°2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18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5258E4-3EE6-4BF0-82D4-EFEB513E8C98}"/>
              </a:ext>
            </a:extLst>
          </p:cNvPr>
          <p:cNvSpPr/>
          <p:nvPr/>
        </p:nvSpPr>
        <p:spPr>
          <a:xfrm>
            <a:off x="0" y="0"/>
            <a:ext cx="12192000" cy="870649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04 – EDA vs APPLICATION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pen Sans SemiBold"/>
              <a:buNone/>
            </a:pPr>
            <a:endParaRPr lang="en-US" sz="3200" dirty="0">
              <a:latin typeface="Montserrat" panose="02000505000000020004" pitchFamily="2" charset="77"/>
            </a:endParaRPr>
          </a:p>
          <a:p>
            <a:pPr eaLnBrk="1" hangingPunct="1">
              <a:buClr>
                <a:srgbClr val="FDAA3A"/>
              </a:buClr>
              <a:buSzPts val="2100"/>
              <a:buFont typeface="Open Sans Semibold" panose="020B0706030804020204" pitchFamily="34" charset="0"/>
              <a:buNone/>
            </a:pPr>
            <a:r>
              <a:rPr lang="en-US" altLang="en-US" sz="2200" b="1" dirty="0">
                <a:solidFill>
                  <a:schemeClr val="bg1"/>
                </a:solidFill>
                <a:latin typeface="Montserrat" panose="02000505000000020004" pitchFamily="2" charset="77"/>
                <a:cs typeface="Open Sans Semibold" panose="020B0706030804020204" pitchFamily="34" charset="0"/>
                <a:sym typeface="Open Sans Semibold" panose="020B0706030804020204" pitchFamily="34" charset="0"/>
              </a:rPr>
              <a:t> 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33" name="Google Shape;237;p16">
            <a:extLst>
              <a:ext uri="{FF2B5EF4-FFF2-40B4-BE49-F238E27FC236}">
                <a16:creationId xmlns:a16="http://schemas.microsoft.com/office/drawing/2014/main" id="{BC76C112-4F95-4E74-81B5-173075874134}"/>
              </a:ext>
            </a:extLst>
          </p:cNvPr>
          <p:cNvSpPr txBox="1"/>
          <p:nvPr/>
        </p:nvSpPr>
        <p:spPr>
          <a:xfrm>
            <a:off x="8632006" y="1718633"/>
            <a:ext cx="3168108" cy="450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152400"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Consommer local</a:t>
            </a:r>
            <a:endParaRPr lang="fr-FR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Google Shape;90;p13">
            <a:extLst>
              <a:ext uri="{FF2B5EF4-FFF2-40B4-BE49-F238E27FC236}">
                <a16:creationId xmlns:a16="http://schemas.microsoft.com/office/drawing/2014/main" id="{A169C199-F8BB-442D-A258-7D35867B19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085B8D"/>
                  </a:solidFill>
                </a:ln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Conclusion</a:t>
            </a:r>
            <a:endParaRPr lang="en-US" altLang="en-US" sz="2200" dirty="0">
              <a:ln>
                <a:solidFill>
                  <a:srgbClr val="085B8D"/>
                </a:solidFill>
              </a:ln>
              <a:solidFill>
                <a:srgbClr val="085B8D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59942C-C146-41F1-902C-319AD7BC28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6"/>
          <a:stretch/>
        </p:blipFill>
        <p:spPr>
          <a:xfrm>
            <a:off x="423078" y="2306892"/>
            <a:ext cx="2095500" cy="2019300"/>
          </a:xfrm>
          <a:prstGeom prst="rect">
            <a:avLst/>
          </a:prstGeom>
        </p:spPr>
      </p:pic>
      <p:sp>
        <p:nvSpPr>
          <p:cNvPr id="32" name="Google Shape;237;p16">
            <a:extLst>
              <a:ext uri="{FF2B5EF4-FFF2-40B4-BE49-F238E27FC236}">
                <a16:creationId xmlns:a16="http://schemas.microsoft.com/office/drawing/2014/main" id="{1E184D8D-8FFC-4605-B561-06A6D8795D02}"/>
              </a:ext>
            </a:extLst>
          </p:cNvPr>
          <p:cNvSpPr txBox="1"/>
          <p:nvPr/>
        </p:nvSpPr>
        <p:spPr>
          <a:xfrm>
            <a:off x="-350182" y="1666199"/>
            <a:ext cx="3642021" cy="450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R="152400" lvl="1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fr-FR" b="1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Une nutrition plus saine</a:t>
            </a:r>
            <a:r>
              <a:rPr lang="fr-FR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35BE48-C20E-4C44-AAC9-0FFD53EB9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387" y="2691877"/>
            <a:ext cx="2675346" cy="1672091"/>
          </a:xfrm>
          <a:prstGeom prst="rect">
            <a:avLst/>
          </a:prstGeom>
        </p:spPr>
      </p:pic>
      <p:sp>
        <p:nvSpPr>
          <p:cNvPr id="21" name="Google Shape;90;p13">
            <a:extLst>
              <a:ext uri="{FF2B5EF4-FFF2-40B4-BE49-F238E27FC236}">
                <a16:creationId xmlns:a16="http://schemas.microsoft.com/office/drawing/2014/main" id="{4C308840-4348-4ACB-BD56-93DEE3EB5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085B8D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n°38</a:t>
            </a:r>
            <a:endParaRPr lang="en-US" altLang="en-US" sz="2400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F74DF91-6E2D-4F66-824F-C4F1EFD5F5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9" r="13792"/>
          <a:stretch/>
        </p:blipFill>
        <p:spPr>
          <a:xfrm>
            <a:off x="10585267" y="5579568"/>
            <a:ext cx="1587516" cy="127843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76EE6D-4CA4-4561-BB44-3E4D47453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35" y="2679613"/>
            <a:ext cx="1532530" cy="1498774"/>
          </a:xfrm>
          <a:prstGeom prst="rect">
            <a:avLst/>
          </a:prstGeom>
        </p:spPr>
      </p:pic>
      <p:sp>
        <p:nvSpPr>
          <p:cNvPr id="25" name="Google Shape;237;p16">
            <a:extLst>
              <a:ext uri="{FF2B5EF4-FFF2-40B4-BE49-F238E27FC236}">
                <a16:creationId xmlns:a16="http://schemas.microsoft.com/office/drawing/2014/main" id="{426E30A5-9A64-462E-A3F4-06D4214DEBCD}"/>
              </a:ext>
            </a:extLst>
          </p:cNvPr>
          <p:cNvSpPr txBox="1"/>
          <p:nvPr/>
        </p:nvSpPr>
        <p:spPr>
          <a:xfrm>
            <a:off x="1606732" y="5216416"/>
            <a:ext cx="8978536" cy="45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085B8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CONSOMMER DES PRODUITS LOCAUX, EST MEILLEURS POUR LA SANTÉ.</a:t>
            </a:r>
          </a:p>
        </p:txBody>
      </p:sp>
    </p:spTree>
    <p:extLst>
      <p:ext uri="{BB962C8B-B14F-4D97-AF65-F5344CB8AC3E}">
        <p14:creationId xmlns:p14="http://schemas.microsoft.com/office/powerpoint/2010/main" val="28601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4" grpId="0" animBg="1"/>
      <p:bldP spid="32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0DDD8E-E6CC-440F-A3E2-B00393C023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585B"/>
          </a:solidFill>
          <a:ln>
            <a:solidFill>
              <a:srgbClr val="745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fr-FR" b="0" i="0" dirty="0">
              <a:solidFill>
                <a:srgbClr val="000000"/>
              </a:solidFill>
              <a:effectLst/>
              <a:latin typeface="Montserra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BAD2B8-901A-4368-86D5-09E18CE173EE}"/>
              </a:ext>
            </a:extLst>
          </p:cNvPr>
          <p:cNvSpPr txBox="1"/>
          <p:nvPr/>
        </p:nvSpPr>
        <p:spPr>
          <a:xfrm>
            <a:off x="5937146" y="1907724"/>
            <a:ext cx="317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7451EB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8874AFE-699A-46F5-9A64-15E9D694AEF3}"/>
              </a:ext>
            </a:extLst>
          </p:cNvPr>
          <p:cNvGrpSpPr/>
          <p:nvPr/>
        </p:nvGrpSpPr>
        <p:grpSpPr>
          <a:xfrm>
            <a:off x="3914750" y="1247750"/>
            <a:ext cx="4362500" cy="4362500"/>
            <a:chOff x="3914750" y="1709415"/>
            <a:chExt cx="4362500" cy="4362500"/>
          </a:xfrm>
          <a:solidFill>
            <a:srgbClr val="F7F7F7"/>
          </a:solidFill>
        </p:grpSpPr>
        <p:sp>
          <p:nvSpPr>
            <p:cNvPr id="13" name="Rectangle: Rounded Corners 1">
              <a:extLst>
                <a:ext uri="{FF2B5EF4-FFF2-40B4-BE49-F238E27FC236}">
                  <a16:creationId xmlns:a16="http://schemas.microsoft.com/office/drawing/2014/main" id="{A89823E2-73B9-49C3-B1F8-160AFA3DA2CB}"/>
                </a:ext>
              </a:extLst>
            </p:cNvPr>
            <p:cNvSpPr/>
            <p:nvPr/>
          </p:nvSpPr>
          <p:spPr>
            <a:xfrm>
              <a:off x="3914750" y="1709415"/>
              <a:ext cx="4362500" cy="4362500"/>
            </a:xfrm>
            <a:prstGeom prst="roundRect">
              <a:avLst>
                <a:gd name="adj" fmla="val 6979"/>
              </a:avLst>
            </a:prstGeom>
            <a:solidFill>
              <a:schemeClr val="bg1"/>
            </a:solidFill>
            <a:ln w="152400">
              <a:solidFill>
                <a:schemeClr val="bg1"/>
              </a:solidFill>
            </a:ln>
            <a:effectLst>
              <a:outerShdw blurRad="596900" dist="419100" dir="2700000" algn="tl" rotWithShape="0">
                <a:schemeClr val="accent3">
                  <a:lumMod val="50000"/>
                  <a:alpha val="8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E67B52-4E07-46AF-9CE4-8714375B4B60}"/>
                </a:ext>
              </a:extLst>
            </p:cNvPr>
            <p:cNvSpPr txBox="1"/>
            <p:nvPr/>
          </p:nvSpPr>
          <p:spPr>
            <a:xfrm>
              <a:off x="4513651" y="2613393"/>
              <a:ext cx="3164713" cy="25545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algn="ctr">
                <a:defRPr sz="4000">
                  <a:solidFill>
                    <a:srgbClr val="7451E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defRPr>
              </a:lvl1pPr>
            </a:lstStyle>
            <a:p>
              <a:r>
                <a:rPr lang="en-US" sz="4000" dirty="0">
                  <a:solidFill>
                    <a:srgbClr val="26585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MERCI </a:t>
              </a:r>
              <a:br>
                <a:rPr lang="en-US" sz="4000" dirty="0">
                  <a:solidFill>
                    <a:srgbClr val="26585B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</a:br>
              <a:r>
                <a:rPr lang="fr-FR" dirty="0">
                  <a:solidFill>
                    <a:srgbClr val="26585B"/>
                  </a:solidFill>
                </a:rPr>
                <a:t>POUR </a:t>
              </a:r>
              <a:br>
                <a:rPr lang="fr-FR" dirty="0">
                  <a:solidFill>
                    <a:srgbClr val="26585B"/>
                  </a:solidFill>
                </a:rPr>
              </a:br>
              <a:r>
                <a:rPr lang="fr-FR" dirty="0">
                  <a:solidFill>
                    <a:srgbClr val="26585B"/>
                  </a:solidFill>
                </a:rPr>
                <a:t>VOTRE</a:t>
              </a:r>
            </a:p>
            <a:p>
              <a:r>
                <a:rPr lang="fr-FR" dirty="0">
                  <a:solidFill>
                    <a:srgbClr val="26585B"/>
                  </a:solidFill>
                </a:rPr>
                <a:t>ATTENTION</a:t>
              </a:r>
              <a:endParaRPr lang="en-US" dirty="0">
                <a:solidFill>
                  <a:srgbClr val="26585B"/>
                </a:solidFill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F69F27-1025-4AF2-99C8-D6BBBFCA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FC7C-9F4F-4499-A95B-096E3FE99433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356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02 - NETTOYAGE EFFECTUÉ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880E74-34E3-4583-8514-E1AC111B12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2"/>
          <a:stretch/>
        </p:blipFill>
        <p:spPr>
          <a:xfrm>
            <a:off x="1276691" y="981948"/>
            <a:ext cx="9638619" cy="197167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5BA56F0-BB08-48D0-A6FB-879597DECA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08EA1C1A-E5D4-420E-B6E7-D5122B12A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Mixed types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427E2345-5539-403E-8C66-21AFD3466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n°3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1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02 - NETTOYAGE EFFECTUÉ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9418861-3F0D-4D1D-B331-978387151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0" t="1" b="15706"/>
          <a:stretch/>
        </p:blipFill>
        <p:spPr>
          <a:xfrm>
            <a:off x="2417493" y="981949"/>
            <a:ext cx="7357015" cy="57808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C66D074-39D2-452A-B42B-8AF60A081D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F353AABC-FD6D-40D0-8C0C-9A47471036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Mixed types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97447625-D7EB-4173-8D01-AF096173F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n°4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271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02 - NETTOYAGE EFFECTUÉ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4" name="Google Shape;90;p13">
            <a:extLst>
              <a:ext uri="{FF2B5EF4-FFF2-40B4-BE49-F238E27FC236}">
                <a16:creationId xmlns:a16="http://schemas.microsoft.com/office/drawing/2014/main" id="{EF1B3DC8-82AB-48F3-8AE6-02B2409C2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Mixte types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CA13119-E5FB-4849-BC10-48C9FCFCB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B5FEE63-D4D4-4D49-B8BD-A16EB6294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450" y="981948"/>
            <a:ext cx="9563100" cy="4714875"/>
          </a:xfrm>
          <a:prstGeom prst="rect">
            <a:avLst/>
          </a:prstGeom>
        </p:spPr>
      </p:pic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5E2E19ED-4D7D-4071-9FC6-FAC389471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n°5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82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02 - NETTOYAGE EFFECTUÉ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301703-B6FF-4EA1-99F6-91C162DCC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/>
          <a:stretch/>
        </p:blipFill>
        <p:spPr>
          <a:xfrm>
            <a:off x="2052298" y="981948"/>
            <a:ext cx="8087405" cy="3429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539238C-1DEB-4F81-A89D-ECF466CDB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298" y="4373063"/>
            <a:ext cx="5610225" cy="215265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CD598CB-76C0-487A-BF12-E2B6BEDDF9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sp>
        <p:nvSpPr>
          <p:cNvPr id="12" name="Google Shape;90;p13">
            <a:extLst>
              <a:ext uri="{FF2B5EF4-FFF2-40B4-BE49-F238E27FC236}">
                <a16:creationId xmlns:a16="http://schemas.microsoft.com/office/drawing/2014/main" id="{A22A3FE7-1561-4E65-A0C7-D838180F8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Timestamp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10" name="Google Shape;90;p13">
            <a:extLst>
              <a:ext uri="{FF2B5EF4-FFF2-40B4-BE49-F238E27FC236}">
                <a16:creationId xmlns:a16="http://schemas.microsoft.com/office/drawing/2014/main" id="{63F18E24-DCF3-4B3D-8313-C601EBF27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n°6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73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63EBAF6E-79D4-4821-8398-32B4E249CE85}"/>
              </a:ext>
            </a:extLst>
          </p:cNvPr>
          <p:cNvGrpSpPr/>
          <p:nvPr/>
        </p:nvGrpSpPr>
        <p:grpSpPr>
          <a:xfrm>
            <a:off x="0" y="0"/>
            <a:ext cx="12192000" cy="870649"/>
            <a:chOff x="0" y="-56876"/>
            <a:chExt cx="12192000" cy="870649"/>
          </a:xfrm>
          <a:solidFill>
            <a:srgbClr val="DC2A3A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95258E4-3EE6-4BF0-82D4-EFEB513E8C98}"/>
                </a:ext>
              </a:extLst>
            </p:cNvPr>
            <p:cNvSpPr/>
            <p:nvPr/>
          </p:nvSpPr>
          <p:spPr>
            <a:xfrm>
              <a:off x="0" y="-56876"/>
              <a:ext cx="12192000" cy="8706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Google Shape;90;p13">
              <a:extLst>
                <a:ext uri="{FF2B5EF4-FFF2-40B4-BE49-F238E27FC236}">
                  <a16:creationId xmlns:a16="http://schemas.microsoft.com/office/drawing/2014/main" id="{6F9C08AF-5417-491B-9B3A-331AD8194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256" y="146673"/>
              <a:ext cx="5885133" cy="463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>
                <a:buClr>
                  <a:srgbClr val="FDAA3A"/>
                </a:buClr>
                <a:buSzPts val="2100"/>
              </a:pPr>
              <a:endParaRPr lang="en-US" sz="3200" dirty="0">
                <a:latin typeface="Montserrat" panose="02000505000000020004" pitchFamily="2" charset="77"/>
              </a:endParaRPr>
            </a:p>
          </p:txBody>
        </p:sp>
      </p:grpSp>
      <p:sp>
        <p:nvSpPr>
          <p:cNvPr id="20" name="Google Shape;90;p13">
            <a:extLst>
              <a:ext uri="{FF2B5EF4-FFF2-40B4-BE49-F238E27FC236}">
                <a16:creationId xmlns:a16="http://schemas.microsoft.com/office/drawing/2014/main" id="{EFE8CD96-20E8-4E9D-A08C-5A53F55BC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03549"/>
            <a:ext cx="6989881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FFFF"/>
              </a:buClr>
              <a:buSzPts val="1700"/>
            </a:pPr>
            <a:r>
              <a:rPr lang="fr-FR" sz="3200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02 - NETTOYAGE EFFECTUÉ</a:t>
            </a:r>
            <a:endParaRPr lang="en-US" altLang="en-US" sz="2200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32E3C18-E69D-4753-BB25-41E9893D70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60"/>
          <a:stretch/>
        </p:blipFill>
        <p:spPr>
          <a:xfrm>
            <a:off x="8949112" y="5036598"/>
            <a:ext cx="3242887" cy="182140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3F5B6B1-7E7F-40BA-AB3B-A3B789E69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063" y="981948"/>
            <a:ext cx="9667875" cy="3962400"/>
          </a:xfrm>
          <a:prstGeom prst="rect">
            <a:avLst/>
          </a:prstGeom>
        </p:spPr>
      </p:pic>
      <p:sp>
        <p:nvSpPr>
          <p:cNvPr id="11" name="Google Shape;90;p13">
            <a:extLst>
              <a:ext uri="{FF2B5EF4-FFF2-40B4-BE49-F238E27FC236}">
                <a16:creationId xmlns:a16="http://schemas.microsoft.com/office/drawing/2014/main" id="{70E6EDB6-7A51-4A66-A550-13146ABE0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5070" y="203549"/>
            <a:ext cx="2772427" cy="463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3200" b="1" dirty="0">
                <a:ln>
                  <a:solidFill>
                    <a:srgbClr val="DC2A3A"/>
                  </a:solidFill>
                </a:ln>
                <a:solidFill>
                  <a:srgbClr val="DC2A3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Fake NaN</a:t>
            </a:r>
            <a:endParaRPr lang="en-US" altLang="en-US" sz="2200" dirty="0">
              <a:ln>
                <a:solidFill>
                  <a:srgbClr val="DC2A3A"/>
                </a:solidFill>
              </a:ln>
              <a:solidFill>
                <a:srgbClr val="DC2A3A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8476B47A-3D7D-4CBA-9096-8E6FD39A5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164" y="6557388"/>
            <a:ext cx="1183341" cy="300612"/>
          </a:xfrm>
          <a:prstGeom prst="rect">
            <a:avLst/>
          </a:prstGeom>
          <a:solidFill>
            <a:srgbClr val="DC2A3A"/>
          </a:solidFill>
          <a:ln>
            <a:noFill/>
          </a:ln>
        </p:spPr>
        <p:txBody>
          <a:bodyPr lIns="0" tIns="0" rIns="0" bIns="0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>
              <a:buClr>
                <a:srgbClr val="FFFFFF"/>
              </a:buClr>
              <a:buSzPts val="1700"/>
            </a:pPr>
            <a:r>
              <a:rPr lang="fr-FR" sz="18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n°7</a:t>
            </a:r>
            <a:endParaRPr lang="en-US" altLang="en-US" b="1" dirty="0">
              <a:solidFill>
                <a:schemeClr val="bg1"/>
              </a:solidFill>
              <a:latin typeface="Montserrat" panose="02000505000000020004" pitchFamily="2" charset="77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25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Aqua blues 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4D47"/>
      </a:accent1>
      <a:accent2>
        <a:srgbClr val="128277"/>
      </a:accent2>
      <a:accent3>
        <a:srgbClr val="52958B"/>
      </a:accent3>
      <a:accent4>
        <a:srgbClr val="B9C4C9"/>
      </a:accent4>
      <a:accent5>
        <a:srgbClr val="000000"/>
      </a:accent5>
      <a:accent6>
        <a:srgbClr val="8A8A8A"/>
      </a:accent6>
      <a:hlink>
        <a:srgbClr val="0096D2"/>
      </a:hlink>
      <a:folHlink>
        <a:srgbClr val="00578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BA184A4-BB09-4F7D-9E1E-8A2D3CA0413A}">
  <we:reference id="wa104380121" version="2.0.0.0" store="fr-F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6463</TotalTime>
  <Words>625</Words>
  <Application>Microsoft Office PowerPoint</Application>
  <PresentationFormat>Grand écran</PresentationFormat>
  <Paragraphs>187</Paragraphs>
  <Slides>41</Slides>
  <Notes>39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Montserrat</vt:lpstr>
      <vt:lpstr>Open Sans</vt:lpstr>
      <vt:lpstr>Open Sans Extrabold</vt:lpstr>
      <vt:lpstr>Open Sans SemiBold</vt:lpstr>
      <vt:lpstr>Open Sans SemiBold</vt:lpstr>
      <vt:lpstr>Symbol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Mohamed-Sidina</dc:creator>
  <cp:lastModifiedBy>Mohamed-Sidina</cp:lastModifiedBy>
  <cp:revision>334</cp:revision>
  <dcterms:created xsi:type="dcterms:W3CDTF">2021-05-27T06:08:20Z</dcterms:created>
  <dcterms:modified xsi:type="dcterms:W3CDTF">2021-08-02T20:31:46Z</dcterms:modified>
</cp:coreProperties>
</file>